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7F6125"/>
    <a:srgbClr val="906714"/>
    <a:srgbClr val="36890D"/>
    <a:srgbClr val="43A810"/>
    <a:srgbClr val="FF33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29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769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0206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831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6000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63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361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490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601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432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93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95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63B-FAB2-4A5B-8C29-C5861227674B}" type="datetimeFigureOut">
              <a:rPr lang="fr-FR" smtClean="0"/>
              <a:t>06/12/2018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E4BD36-4C75-4815-9B53-C9769D62DD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659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591"/>
            <a:ext cx="6840760" cy="6678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80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Les objectifs ?</a:t>
            </a:r>
          </a:p>
          <a:p>
            <a:pPr marL="571500" indent="-571500" algn="ctr">
              <a:buFontTx/>
              <a:buChar char="-"/>
            </a:pPr>
            <a:r>
              <a:rPr lang="fr-FR" sz="3600" dirty="0" smtClean="0">
                <a:solidFill>
                  <a:srgbClr val="FF0000"/>
                </a:solidFill>
              </a:rPr>
              <a:t>La préparation de l’épreuve de spécialité pour le bac</a:t>
            </a:r>
          </a:p>
          <a:p>
            <a:pPr marL="571500" indent="-571500" algn="ctr">
              <a:buFontTx/>
              <a:buChar char="-"/>
            </a:pPr>
            <a:r>
              <a:rPr lang="fr-FR" sz="3600" dirty="0" smtClean="0">
                <a:solidFill>
                  <a:srgbClr val="FF0000"/>
                </a:solidFill>
              </a:rPr>
              <a:t>La préparation du grand oral du nouveau bac</a:t>
            </a:r>
          </a:p>
          <a:p>
            <a:pPr marL="571500" indent="-571500" algn="ctr">
              <a:buFontTx/>
              <a:buChar char="-"/>
            </a:pPr>
            <a:r>
              <a:rPr lang="fr-FR" sz="3600" dirty="0" smtClean="0">
                <a:solidFill>
                  <a:srgbClr val="FF0000"/>
                </a:solidFill>
              </a:rPr>
              <a:t>La préparation des différents types d’épreuves littéraires du post-bac</a:t>
            </a:r>
          </a:p>
          <a:p>
            <a:pPr marL="571500" indent="-571500" algn="ctr">
              <a:buFontTx/>
              <a:buChar char="-"/>
            </a:pPr>
            <a:endParaRPr lang="fr-FR" sz="36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u="sng" dirty="0" smtClean="0">
                <a:solidFill>
                  <a:srgbClr val="FF0000"/>
                </a:solidFill>
              </a:rPr>
              <a:t>L’objectif de la réforme : 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diversifier les parcours pour diversifier les </a:t>
            </a:r>
            <a:r>
              <a:rPr lang="fr-FR" sz="3200" b="1" dirty="0" smtClean="0">
                <a:solidFill>
                  <a:srgbClr val="FF0000"/>
                </a:solidFill>
              </a:rPr>
              <a:t>personnalités.</a:t>
            </a:r>
          </a:p>
          <a:p>
            <a:pPr algn="ctr"/>
            <a:r>
              <a:rPr lang="fr-FR" sz="3200" dirty="0" smtClean="0">
                <a:solidFill>
                  <a:srgbClr val="FF0000"/>
                </a:solidFill>
              </a:rPr>
              <a:t>- Vous avez besoin d’une solide culture générale pour les concours ?</a:t>
            </a:r>
            <a:endParaRPr lang="fr-FR" sz="3200" dirty="0" smtClean="0">
              <a:solidFill>
                <a:srgbClr val="FF0000"/>
              </a:solidFill>
            </a:endParaRPr>
          </a:p>
          <a:p>
            <a:r>
              <a:rPr lang="fr-FR" sz="3200" dirty="0" smtClean="0">
                <a:solidFill>
                  <a:srgbClr val="FF0000"/>
                </a:solidFill>
              </a:rPr>
              <a:t>- Vous </a:t>
            </a:r>
            <a:r>
              <a:rPr lang="fr-FR" sz="3200" dirty="0" smtClean="0">
                <a:solidFill>
                  <a:srgbClr val="FF0000"/>
                </a:solidFill>
              </a:rPr>
              <a:t>voulez faire du droit </a:t>
            </a:r>
            <a:r>
              <a:rPr lang="fr-FR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- Vous rêvez de </a:t>
            </a:r>
            <a:r>
              <a:rPr lang="fr-FR" sz="3200" dirty="0" smtClean="0">
                <a:solidFill>
                  <a:srgbClr val="FF0000"/>
                </a:solidFill>
              </a:rPr>
              <a:t>Polytechnique, </a:t>
            </a:r>
            <a:r>
              <a:rPr lang="fr-FR" sz="3200" dirty="0" smtClean="0">
                <a:solidFill>
                  <a:srgbClr val="FF0000"/>
                </a:solidFill>
              </a:rPr>
              <a:t>d’une école </a:t>
            </a:r>
            <a:r>
              <a:rPr lang="fr-FR" sz="3200" dirty="0" smtClean="0">
                <a:solidFill>
                  <a:srgbClr val="FF0000"/>
                </a:solidFill>
              </a:rPr>
              <a:t>d’ingénieur</a:t>
            </a:r>
            <a:r>
              <a:rPr lang="fr-FR" sz="3200" dirty="0" smtClean="0">
                <a:solidFill>
                  <a:srgbClr val="FF0000"/>
                </a:solidFill>
              </a:rPr>
              <a:t> ou d’architecture</a:t>
            </a:r>
            <a:r>
              <a:rPr lang="fr-FR" sz="3200" dirty="0" smtClean="0">
                <a:solidFill>
                  <a:srgbClr val="FF0000"/>
                </a:solidFill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fr-FR" sz="3200" dirty="0" smtClean="0">
                <a:solidFill>
                  <a:srgbClr val="FF0000"/>
                </a:solidFill>
              </a:rPr>
              <a:t>- Vous voulez faire médecine ?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On vous encourage à suivre la spécialité « Humanités » </a:t>
            </a:r>
          </a:p>
          <a:p>
            <a:pPr algn="ctr"/>
            <a:r>
              <a:rPr lang="fr-FR" sz="3200" b="1" dirty="0" smtClean="0">
                <a:solidFill>
                  <a:srgbClr val="FF0000"/>
                </a:solidFill>
              </a:rPr>
              <a:t>…au moins un an !</a:t>
            </a:r>
          </a:p>
        </p:txBody>
      </p:sp>
    </p:spTree>
    <p:extLst>
      <p:ext uri="{BB962C8B-B14F-4D97-AF65-F5344CB8AC3E}">
        <p14:creationId xmlns:p14="http://schemas.microsoft.com/office/powerpoint/2010/main" val="166777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34" y="90014"/>
            <a:ext cx="9144000" cy="676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9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467544" y="384032"/>
            <a:ext cx="835292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pPr algn="ctr"/>
            <a:r>
              <a:rPr lang="fr-FR" sz="2400" dirty="0" smtClean="0"/>
              <a:t>Enseignement de spécialité :</a:t>
            </a:r>
          </a:p>
          <a:p>
            <a:pPr algn="ctr"/>
            <a:endParaRPr lang="fr-FR" sz="2400" dirty="0"/>
          </a:p>
          <a:p>
            <a:pPr algn="ctr"/>
            <a:r>
              <a:rPr lang="fr-FR" sz="8000" dirty="0" smtClean="0">
                <a:solidFill>
                  <a:srgbClr val="FF0000"/>
                </a:solidFill>
              </a:rPr>
              <a:t>Humanités, littérature et philosophie</a:t>
            </a:r>
            <a:endParaRPr lang="fr-FR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6182" y="332692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800" b="1" u="sng" dirty="0" smtClean="0">
              <a:solidFill>
                <a:srgbClr val="FF0000"/>
              </a:solidFill>
            </a:endParaRPr>
          </a:p>
          <a:p>
            <a:pPr algn="ctr"/>
            <a:endParaRPr lang="fr-FR" sz="4800" b="1" u="sng" dirty="0" smtClean="0">
              <a:solidFill>
                <a:srgbClr val="FF0000"/>
              </a:solidFill>
            </a:endParaRPr>
          </a:p>
          <a:p>
            <a:pPr algn="ctr"/>
            <a:r>
              <a:rPr lang="fr-FR" sz="4800" b="1" u="sng" dirty="0" smtClean="0">
                <a:solidFill>
                  <a:srgbClr val="FF0000"/>
                </a:solidFill>
              </a:rPr>
              <a:t>Humanités </a:t>
            </a:r>
            <a:r>
              <a:rPr lang="fr-FR" sz="48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</a:rPr>
              <a:t>l</a:t>
            </a:r>
            <a:r>
              <a:rPr lang="fr-FR" sz="3600" dirty="0" smtClean="0">
                <a:solidFill>
                  <a:srgbClr val="FF0000"/>
                </a:solidFill>
              </a:rPr>
              <a:t>e mot évoque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une tradition littéraire et philosophique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qui va </a:t>
            </a:r>
            <a:r>
              <a:rPr lang="fr-FR" sz="3600" b="1" dirty="0" smtClean="0">
                <a:solidFill>
                  <a:srgbClr val="FF0000"/>
                </a:solidFill>
              </a:rPr>
              <a:t>de l’Antiquité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à nos jours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et qui est porteuse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du </a:t>
            </a:r>
            <a:r>
              <a:rPr lang="fr-FR" sz="3600" b="1" dirty="0" smtClean="0">
                <a:solidFill>
                  <a:srgbClr val="FF0000"/>
                </a:solidFill>
              </a:rPr>
              <a:t>grand mouvement humaniste</a:t>
            </a:r>
            <a:r>
              <a:rPr lang="fr-FR" sz="3600" dirty="0" smtClean="0">
                <a:solidFill>
                  <a:srgbClr val="FF0000"/>
                </a:solidFill>
              </a:rPr>
              <a:t>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6478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6182" y="332692"/>
            <a:ext cx="828092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800" b="1" u="sng" dirty="0" smtClean="0">
              <a:solidFill>
                <a:srgbClr val="FF0000"/>
              </a:solidFill>
            </a:endParaRPr>
          </a:p>
          <a:p>
            <a:pPr algn="ctr"/>
            <a:endParaRPr lang="fr-FR" sz="4800" b="1" u="sng" dirty="0" smtClean="0">
              <a:solidFill>
                <a:srgbClr val="FF0000"/>
              </a:solidFill>
            </a:endParaRPr>
          </a:p>
          <a:p>
            <a:pPr algn="ctr"/>
            <a:r>
              <a:rPr lang="fr-FR" sz="4800" b="1" u="sng" dirty="0" smtClean="0">
                <a:solidFill>
                  <a:srgbClr val="FF0000"/>
                </a:solidFill>
              </a:rPr>
              <a:t>Humanités </a:t>
            </a:r>
            <a:r>
              <a:rPr lang="fr-FR" sz="4800" b="1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r>
              <a:rPr lang="fr-FR" sz="3600" dirty="0">
                <a:solidFill>
                  <a:srgbClr val="FF0000"/>
                </a:solidFill>
              </a:rPr>
              <a:t>l</a:t>
            </a:r>
            <a:r>
              <a:rPr lang="fr-FR" sz="3600" dirty="0" smtClean="0">
                <a:solidFill>
                  <a:srgbClr val="FF0000"/>
                </a:solidFill>
              </a:rPr>
              <a:t>e mot évoque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des pratiques pédagogiques dynamiques </a:t>
            </a:r>
            <a:r>
              <a:rPr lang="fr-FR" sz="3600" dirty="0" smtClean="0">
                <a:solidFill>
                  <a:srgbClr val="FF0000"/>
                </a:solidFill>
              </a:rPr>
              <a:t>fond</a:t>
            </a:r>
            <a:r>
              <a:rPr lang="fr-FR" sz="3600" dirty="0" smtClean="0">
                <a:solidFill>
                  <a:srgbClr val="FF0000"/>
                </a:solidFill>
              </a:rPr>
              <a:t>ées </a:t>
            </a:r>
            <a:r>
              <a:rPr lang="fr-FR" sz="3600" dirty="0" smtClean="0">
                <a:solidFill>
                  <a:srgbClr val="FF0000"/>
                </a:solidFill>
              </a:rPr>
              <a:t>sur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l’argumentation</a:t>
            </a:r>
            <a:r>
              <a:rPr lang="fr-FR" sz="36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 débat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et la maîtrise de </a:t>
            </a:r>
            <a:r>
              <a:rPr lang="fr-FR" sz="3600" b="1" dirty="0" smtClean="0">
                <a:solidFill>
                  <a:srgbClr val="FF0000"/>
                </a:solidFill>
              </a:rPr>
              <a:t>l’art oratoire</a:t>
            </a:r>
            <a:r>
              <a:rPr lang="fr-FR" sz="3600" dirty="0" smtClean="0">
                <a:solidFill>
                  <a:srgbClr val="FF0000"/>
                </a:solidFill>
              </a:rPr>
              <a:t>.</a:t>
            </a:r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29268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Ce qui est étonnant,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lorsqu’on se penche sur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« les textes de cette grande tradition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littéraire et philosophique »,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c’est </a:t>
            </a:r>
            <a:r>
              <a:rPr lang="fr-FR" sz="3600" b="1" dirty="0" smtClean="0">
                <a:solidFill>
                  <a:srgbClr val="FF0000"/>
                </a:solidFill>
              </a:rPr>
              <a:t>leur modernité,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leur diversité,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leur pertinence,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…la Vie qui les habite !</a:t>
            </a:r>
          </a:p>
        </p:txBody>
      </p:sp>
    </p:spTree>
    <p:extLst>
      <p:ext uri="{BB962C8B-B14F-4D97-AF65-F5344CB8AC3E}">
        <p14:creationId xmlns:p14="http://schemas.microsoft.com/office/powerpoint/2010/main" val="26349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60648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Ce qui est étonnant,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C’est aussi la </a:t>
            </a:r>
            <a:r>
              <a:rPr lang="fr-FR" sz="3600" b="1" dirty="0" smtClean="0">
                <a:solidFill>
                  <a:srgbClr val="FF0000"/>
                </a:solidFill>
              </a:rPr>
              <a:t>force d’inspiration </a:t>
            </a:r>
            <a:r>
              <a:rPr lang="fr-FR" sz="3600" dirty="0" smtClean="0">
                <a:solidFill>
                  <a:srgbClr val="FF0000"/>
                </a:solidFill>
              </a:rPr>
              <a:t>dont ils sont porteurs encore aujourd’hui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et qui permet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de </a:t>
            </a:r>
            <a:r>
              <a:rPr lang="fr-FR" sz="3600" b="1" dirty="0" smtClean="0">
                <a:solidFill>
                  <a:srgbClr val="FF0000"/>
                </a:solidFill>
              </a:rPr>
              <a:t>rêver, </a:t>
            </a:r>
            <a:r>
              <a:rPr lang="fr-FR" sz="3600" b="1" dirty="0" smtClean="0">
                <a:solidFill>
                  <a:srgbClr val="FF0000"/>
                </a:solidFill>
              </a:rPr>
              <a:t>de réfléchir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de </a:t>
            </a:r>
            <a:r>
              <a:rPr lang="fr-FR" sz="3600" b="1" dirty="0" smtClean="0">
                <a:solidFill>
                  <a:srgbClr val="FF0000"/>
                </a:solidFill>
              </a:rPr>
              <a:t>créer et d’agir</a:t>
            </a:r>
            <a:r>
              <a:rPr lang="fr-FR" sz="3600" dirty="0" smtClean="0">
                <a:solidFill>
                  <a:srgbClr val="FF0000"/>
                </a:solidFill>
              </a:rPr>
              <a:t> </a:t>
            </a:r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dans</a:t>
            </a:r>
            <a:r>
              <a:rPr lang="fr-FR" sz="3600" b="1" dirty="0" smtClean="0">
                <a:solidFill>
                  <a:srgbClr val="FF0000"/>
                </a:solidFill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</a:rPr>
              <a:t>le monde </a:t>
            </a:r>
            <a:r>
              <a:rPr lang="fr-FR" sz="3600" b="1" dirty="0" smtClean="0">
                <a:solidFill>
                  <a:srgbClr val="FF0000"/>
                </a:solidFill>
              </a:rPr>
              <a:t>contemporain ! </a:t>
            </a:r>
            <a:endParaRPr lang="fr-FR" sz="3600" b="1" dirty="0" smtClean="0">
              <a:solidFill>
                <a:srgbClr val="FF0000"/>
              </a:solidFill>
            </a:endParaRPr>
          </a:p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43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352928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  <a:p>
            <a:pPr algn="ctr"/>
            <a:r>
              <a:rPr lang="fr-FR" sz="4000" dirty="0" smtClean="0">
                <a:solidFill>
                  <a:srgbClr val="FF0000"/>
                </a:solidFill>
              </a:rPr>
              <a:t>Le programme ?</a:t>
            </a:r>
          </a:p>
          <a:p>
            <a:r>
              <a:rPr lang="fr-FR" sz="4000" b="1" dirty="0" smtClean="0">
                <a:solidFill>
                  <a:srgbClr val="FF0000"/>
                </a:solidFill>
              </a:rPr>
              <a:t>1</a:t>
            </a:r>
            <a:r>
              <a:rPr lang="fr-FR" sz="4000" b="1" baseline="30000" dirty="0" smtClean="0">
                <a:solidFill>
                  <a:srgbClr val="FF0000"/>
                </a:solidFill>
              </a:rPr>
              <a:t>ère</a:t>
            </a:r>
            <a:r>
              <a:rPr lang="fr-FR" sz="4000" b="1" dirty="0" smtClean="0">
                <a:solidFill>
                  <a:srgbClr val="FF0000"/>
                </a:solidFill>
              </a:rPr>
              <a:t> </a:t>
            </a:r>
            <a:r>
              <a:rPr lang="fr-FR" sz="4000" dirty="0" smtClean="0">
                <a:solidFill>
                  <a:srgbClr val="FF0000"/>
                </a:solidFill>
              </a:rPr>
              <a:t>	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sem.1 : Les pouvoirs de la parole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sem. 2 : Les représentations du monde</a:t>
            </a:r>
          </a:p>
          <a:p>
            <a:endParaRPr lang="fr-FR" sz="4000" dirty="0">
              <a:solidFill>
                <a:srgbClr val="FF0000"/>
              </a:solidFill>
            </a:endParaRPr>
          </a:p>
          <a:p>
            <a:r>
              <a:rPr lang="fr-FR" sz="4000" b="1" dirty="0" smtClean="0">
                <a:solidFill>
                  <a:srgbClr val="FF0000"/>
                </a:solidFill>
              </a:rPr>
              <a:t>Tale</a:t>
            </a:r>
            <a:r>
              <a:rPr lang="fr-FR" sz="4000" dirty="0" smtClean="0">
                <a:solidFill>
                  <a:srgbClr val="FF0000"/>
                </a:solidFill>
              </a:rPr>
              <a:t> 	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sem. 1 :  La recherche de soi</a:t>
            </a:r>
          </a:p>
          <a:p>
            <a:r>
              <a:rPr lang="fr-FR" sz="4000" dirty="0" smtClean="0">
                <a:solidFill>
                  <a:srgbClr val="FF0000"/>
                </a:solidFill>
              </a:rPr>
              <a:t>sem. 2 : Expériences contemporaines</a:t>
            </a:r>
          </a:p>
          <a:p>
            <a:pPr algn="ctr"/>
            <a:endParaRPr lang="fr-FR" sz="36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5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404664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600" dirty="0" smtClean="0">
              <a:solidFill>
                <a:srgbClr val="FF0000"/>
              </a:solidFill>
            </a:endParaRPr>
          </a:p>
          <a:p>
            <a:pPr algn="ctr"/>
            <a:endParaRPr lang="fr-FR" sz="3600" dirty="0">
              <a:solidFill>
                <a:srgbClr val="FF0000"/>
              </a:solidFill>
            </a:endParaRP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Pour la mise en œuvre de ce programme, apparaîtra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l’originalité de la pédagogie jésuite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fondée sur </a:t>
            </a:r>
            <a:r>
              <a:rPr lang="fr-FR" sz="3600" b="1" dirty="0" smtClean="0">
                <a:solidFill>
                  <a:srgbClr val="FF0000"/>
                </a:solidFill>
              </a:rPr>
              <a:t>une expérimentation active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qui rend l’enseignement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plus accessible</a:t>
            </a:r>
            <a:r>
              <a:rPr lang="fr-FR" sz="3600" dirty="0" smtClean="0">
                <a:solidFill>
                  <a:srgbClr val="FF0000"/>
                </a:solidFill>
              </a:rPr>
              <a:t>, </a:t>
            </a:r>
          </a:p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plus percutant, </a:t>
            </a:r>
          </a:p>
          <a:p>
            <a:pPr algn="ctr"/>
            <a:r>
              <a:rPr lang="fr-FR" sz="3600" dirty="0" smtClean="0">
                <a:solidFill>
                  <a:srgbClr val="FF0000"/>
                </a:solidFill>
              </a:rPr>
              <a:t>et </a:t>
            </a:r>
            <a:r>
              <a:rPr lang="fr-FR" sz="3600" b="1" dirty="0" smtClean="0">
                <a:solidFill>
                  <a:srgbClr val="FF0000"/>
                </a:solidFill>
              </a:rPr>
              <a:t>plus intéressant </a:t>
            </a:r>
            <a:r>
              <a:rPr lang="fr-FR" sz="3600" dirty="0" smtClean="0">
                <a:solidFill>
                  <a:srgbClr val="FF0000"/>
                </a:solidFill>
              </a:rPr>
              <a:t>pour l’élève.</a:t>
            </a:r>
          </a:p>
        </p:txBody>
      </p:sp>
    </p:spTree>
    <p:extLst>
      <p:ext uri="{BB962C8B-B14F-4D97-AF65-F5344CB8AC3E}">
        <p14:creationId xmlns:p14="http://schemas.microsoft.com/office/powerpoint/2010/main" val="32165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4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9165" y="191985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7030A0"/>
                </a:solidFill>
              </a:rPr>
              <a:t>Débats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37890" y="2456851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002060"/>
                </a:solidFill>
              </a:rPr>
              <a:t>Ateliers d’écriture </a:t>
            </a:r>
            <a:endParaRPr lang="fr-FR" sz="3600" b="1" dirty="0">
              <a:solidFill>
                <a:srgbClr val="00206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37890" y="3032915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70C0"/>
                </a:solidFill>
              </a:rPr>
              <a:t> Théâtre 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3485" y="3624216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36890D"/>
                </a:solidFill>
              </a:rPr>
              <a:t>Rencontre de personnalités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92018" y="4185043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6600"/>
                </a:solidFill>
              </a:rPr>
              <a:t>Evénements culturels</a:t>
            </a:r>
            <a:endParaRPr lang="fr-FR" sz="3600" b="1" dirty="0">
              <a:solidFill>
                <a:srgbClr val="FF66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09166" y="4761107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FF0000"/>
                </a:solidFill>
              </a:rPr>
              <a:t>Animations artistiques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3351" y="5409179"/>
            <a:ext cx="85256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rgbClr val="C00000"/>
                </a:solidFill>
              </a:rPr>
              <a:t>Etc.</a:t>
            </a:r>
            <a:endParaRPr lang="fr-FR" sz="3600" b="1" dirty="0">
              <a:solidFill>
                <a:srgbClr val="C00000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3568" y="989439"/>
            <a:ext cx="8165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u="sng" dirty="0" smtClean="0">
                <a:solidFill>
                  <a:srgbClr val="FF0000"/>
                </a:solidFill>
              </a:rPr>
              <a:t>Quelques propositions </a:t>
            </a:r>
            <a:r>
              <a:rPr lang="fr-FR" sz="3200" dirty="0" smtClean="0">
                <a:solidFill>
                  <a:srgbClr val="FF0000"/>
                </a:solidFill>
              </a:rPr>
              <a:t>:</a:t>
            </a:r>
            <a:endParaRPr lang="fr-FR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31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750</TotalTime>
  <Words>243</Words>
  <Application>Microsoft Office PowerPoint</Application>
  <PresentationFormat>Affichage à l'écran (4:3)</PresentationFormat>
  <Paragraphs>82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 maistre</dc:creator>
  <cp:lastModifiedBy>ACER-PROFS</cp:lastModifiedBy>
  <cp:revision>31</cp:revision>
  <dcterms:created xsi:type="dcterms:W3CDTF">2018-11-30T10:22:56Z</dcterms:created>
  <dcterms:modified xsi:type="dcterms:W3CDTF">2018-12-06T19:12:32Z</dcterms:modified>
</cp:coreProperties>
</file>