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74" r:id="rId3"/>
    <p:sldId id="277" r:id="rId4"/>
    <p:sldId id="264" r:id="rId5"/>
    <p:sldId id="268" r:id="rId6"/>
    <p:sldId id="26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7" autoAdjust="0"/>
    <p:restoredTop sz="94660"/>
  </p:normalViewPr>
  <p:slideViewPr>
    <p:cSldViewPr>
      <p:cViewPr varScale="1">
        <p:scale>
          <a:sx n="78" d="100"/>
          <a:sy n="78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82947-8CAC-4BF8-AE76-FCEAE717D0C2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0170B-DDF4-465C-8ABA-01E73FABAC9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97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0170B-DDF4-465C-8ABA-01E73FABAC90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15831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0170B-DDF4-465C-8ABA-01E73FABAC90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15831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shade val="58000"/>
                <a:satMod val="125000"/>
              </a:schemeClr>
            </a:gs>
            <a:gs pos="40000">
              <a:schemeClr val="bg1">
                <a:tint val="90000"/>
                <a:shade val="90000"/>
                <a:satMod val="120000"/>
              </a:schemeClr>
            </a:gs>
            <a:gs pos="100000">
              <a:schemeClr val="bg1">
                <a:tint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F29B40-D5F0-4EFB-8F13-863A202B8ACC}" type="datetimeFigureOut">
              <a:rPr lang="fr-FR" smtClean="0"/>
              <a:pPr/>
              <a:t>05/12/2018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D10373-BE47-4C3A-8248-69A590550C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shade val="58000"/>
                <a:satMod val="125000"/>
              </a:schemeClr>
            </a:gs>
            <a:gs pos="40000">
              <a:schemeClr val="bg1">
                <a:tint val="90000"/>
                <a:shade val="90000"/>
                <a:satMod val="120000"/>
              </a:schemeClr>
            </a:gs>
            <a:gs pos="100000">
              <a:schemeClr val="bg1">
                <a:tint val="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43042" y="214290"/>
            <a:ext cx="6172200" cy="131829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 spécialité histoire-géographie, géopolitique et sciences politiques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14480" y="6281936"/>
            <a:ext cx="6408712" cy="576064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Enseignement de spécialité, voie générale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AutoShape 2" descr="Résultat de recherche d'images pour &quot;philippe aghio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4" descr="Résultat de recherche d'images pour &quot;philippe aghion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 descr="C:\Users\John\Desktop\Présentation énd\th0KYTPI4A.jpg"/>
          <p:cNvPicPr>
            <a:picLocks noChangeAspect="1" noChangeArrowheads="1"/>
          </p:cNvPicPr>
          <p:nvPr/>
        </p:nvPicPr>
        <p:blipFill>
          <a:blip r:embed="rId2">
            <a:lum bright="20000" contrast="20000"/>
          </a:blip>
          <a:srcRect l="8475" r="4354"/>
          <a:stretch>
            <a:fillRect/>
          </a:stretch>
        </p:blipFill>
        <p:spPr bwMode="auto">
          <a:xfrm>
            <a:off x="2357422" y="1857364"/>
            <a:ext cx="5143536" cy="432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498730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1143000"/>
          </a:xfrm>
        </p:spPr>
        <p:txBody>
          <a:bodyPr>
            <a:normAutofit/>
          </a:bodyPr>
          <a:lstStyle/>
          <a:p>
            <a:r>
              <a:rPr lang="fr-FR" b="1" u="sng" dirty="0" smtClean="0"/>
              <a:t>Objectifs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7598648" cy="466399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fr-FR" b="1" u="sng" dirty="0" smtClean="0">
              <a:solidFill>
                <a:srgbClr val="F24A0E"/>
              </a:solidFill>
              <a:cs typeface="Lucida Sans Unicode" charset="0"/>
            </a:endParaRPr>
          </a:p>
          <a:p>
            <a:pPr algn="just">
              <a:buNone/>
            </a:pPr>
            <a:endParaRPr lang="fr-FR" b="1" u="sng" dirty="0" smtClean="0">
              <a:solidFill>
                <a:srgbClr val="F24A0E"/>
              </a:solidFill>
              <a:cs typeface="Lucida Sans Unicode" charset="0"/>
            </a:endParaRPr>
          </a:p>
          <a:p>
            <a:pPr algn="just">
              <a:buNone/>
            </a:pPr>
            <a:endParaRPr lang="fr-FR" b="1" u="sng" dirty="0" smtClean="0">
              <a:solidFill>
                <a:srgbClr val="F24A0E"/>
              </a:solidFill>
              <a:cs typeface="Lucida Sans Unicode" charset="0"/>
            </a:endParaRPr>
          </a:p>
          <a:p>
            <a:pPr algn="just">
              <a:buNone/>
            </a:pPr>
            <a:endParaRPr lang="fr-FR" b="1" u="sng" dirty="0" smtClean="0">
              <a:solidFill>
                <a:srgbClr val="F24A0E"/>
              </a:solidFill>
              <a:cs typeface="Lucida Sans Unicode" charset="0"/>
            </a:endParaRPr>
          </a:p>
          <a:p>
            <a:pPr algn="just">
              <a:buNone/>
            </a:pPr>
            <a:r>
              <a:rPr lang="fr-FR" dirty="0" smtClean="0"/>
              <a:t> </a:t>
            </a:r>
            <a:r>
              <a:rPr lang="fr-FR" dirty="0" smtClean="0"/>
              <a:t>- Comprendre le Monde dans lequel nous vivons.</a:t>
            </a:r>
          </a:p>
          <a:p>
            <a:pPr algn="just">
              <a:buNone/>
            </a:pPr>
            <a:endParaRPr lang="fr-FR" dirty="0" smtClean="0"/>
          </a:p>
          <a:p>
            <a:pPr algn="just">
              <a:buFontTx/>
              <a:buChar char="-"/>
            </a:pPr>
            <a:r>
              <a:rPr lang="fr-FR" dirty="0" smtClean="0"/>
              <a:t>En devenir acteur en forgeant son esprit critique.</a:t>
            </a:r>
          </a:p>
          <a:p>
            <a:pPr algn="just">
              <a:buFontTx/>
              <a:buChar char="-"/>
            </a:pPr>
            <a:endParaRPr lang="fr-FR" dirty="0" smtClean="0"/>
          </a:p>
          <a:p>
            <a:pPr algn="just">
              <a:buFontTx/>
              <a:buChar char="-"/>
            </a:pPr>
            <a:r>
              <a:rPr lang="fr-FR" dirty="0" smtClean="0"/>
              <a:t>Acquérir des capacités et méthodes fondamentales pour la poursuite d’études supérieures. </a:t>
            </a:r>
            <a:endParaRPr lang="fr-FR" dirty="0" smtClean="0"/>
          </a:p>
        </p:txBody>
      </p:sp>
      <p:pic>
        <p:nvPicPr>
          <p:cNvPr id="2050" name="Picture 2" descr="F:\Geopolitique-mondial-2013-l-economiste-maghrebin.jpg"/>
          <p:cNvPicPr>
            <a:picLocks noChangeAspect="1" noChangeArrowheads="1"/>
          </p:cNvPicPr>
          <p:nvPr/>
        </p:nvPicPr>
        <p:blipFill>
          <a:blip r:embed="rId3"/>
          <a:srcRect l="4136" t="2679" r="6249" b="3571"/>
          <a:stretch>
            <a:fillRect/>
          </a:stretch>
        </p:blipFill>
        <p:spPr bwMode="auto">
          <a:xfrm>
            <a:off x="3929058" y="285728"/>
            <a:ext cx="4643470" cy="2500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10792978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 advClick="0" advTm="35000">
        <p14:switch dir="r"/>
      </p:transition>
    </mc:Choice>
    <mc:Fallback>
      <p:transition spd="slow" advClick="0" advTm="3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786842" cy="654032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/>
              <a:t>   Un avantage : u</a:t>
            </a:r>
            <a:r>
              <a:rPr lang="fr-FR" sz="2800" b="1" dirty="0" smtClean="0"/>
              <a:t>ne </a:t>
            </a:r>
            <a:r>
              <a:rPr lang="fr-FR" sz="2800" b="1" dirty="0" smtClean="0"/>
              <a:t>spécialité pluridisciplinaire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072494" cy="4857784"/>
          </a:xfrm>
        </p:spPr>
        <p:txBody>
          <a:bodyPr>
            <a:normAutofit fontScale="70000" lnSpcReduction="20000"/>
          </a:bodyPr>
          <a:lstStyle/>
          <a:p>
            <a: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</a:tabLst>
            </a:pPr>
            <a:endParaRPr lang="fr-FR" b="1" u="sng" dirty="0" smtClean="0">
              <a:solidFill>
                <a:srgbClr val="F24A0E"/>
              </a:solidFill>
              <a:ea typeface="Lucida Sans Unicode" charset="0"/>
              <a:cs typeface="Lucida Sans Unicode" charset="0"/>
            </a:endParaRPr>
          </a:p>
          <a:p>
            <a:pPr algn="just">
              <a:buNone/>
            </a:pPr>
            <a:r>
              <a:rPr lang="fr-FR" dirty="0" smtClean="0"/>
              <a:t>    </a:t>
            </a:r>
            <a:r>
              <a:rPr lang="fr-FR" b="1" dirty="0" smtClean="0"/>
              <a:t>Pour analyser la </a:t>
            </a:r>
            <a:r>
              <a:rPr lang="fr-FR" b="1" dirty="0" smtClean="0"/>
              <a:t>complexité du monde, </a:t>
            </a:r>
            <a:r>
              <a:rPr lang="fr-FR" b="1" dirty="0" smtClean="0"/>
              <a:t>la discipline mobilise </a:t>
            </a:r>
            <a:r>
              <a:rPr lang="fr-FR" b="1" dirty="0" smtClean="0"/>
              <a:t>plusieurs points de vue, des concepts et des méthodes variés</a:t>
            </a:r>
            <a:r>
              <a:rPr lang="fr-FR" dirty="0" smtClean="0"/>
              <a:t>. </a:t>
            </a:r>
            <a:endParaRPr lang="fr-FR" dirty="0" smtClean="0"/>
          </a:p>
          <a:p>
            <a:pPr algn="just">
              <a:buNone/>
            </a:pPr>
            <a:endParaRPr lang="fr-FR" dirty="0" smtClean="0"/>
          </a:p>
          <a:p>
            <a:pPr algn="just"/>
            <a:r>
              <a:rPr lang="fr-FR" b="1" dirty="0" smtClean="0"/>
              <a:t>L’histoire</a:t>
            </a:r>
            <a:r>
              <a:rPr lang="fr-FR" dirty="0" smtClean="0"/>
              <a:t> </a:t>
            </a:r>
            <a:r>
              <a:rPr lang="fr-FR" dirty="0" smtClean="0"/>
              <a:t>saisit chaque question dans son épaisseur temporelle et permet d’identifier continuités et ruptures, écarts et similitudes. </a:t>
            </a:r>
            <a:endParaRPr lang="fr-FR" dirty="0" smtClean="0"/>
          </a:p>
          <a:p>
            <a:pPr algn="just">
              <a:buNone/>
            </a:pPr>
            <a:endParaRPr lang="fr-FR" dirty="0" smtClean="0"/>
          </a:p>
          <a:p>
            <a:pPr algn="just"/>
            <a:r>
              <a:rPr lang="fr-FR" b="1" dirty="0" smtClean="0"/>
              <a:t>La </a:t>
            </a:r>
            <a:r>
              <a:rPr lang="fr-FR" b="1" dirty="0" smtClean="0"/>
              <a:t>géographie </a:t>
            </a:r>
            <a:r>
              <a:rPr lang="fr-FR" dirty="0" smtClean="0"/>
              <a:t>permet ici d’identifier et de comprendre les logiques d’organisation de l’espace ainsi que l’influence des acteurs sur les territoires. Elle induit comparaisons et  réflexion critique. </a:t>
            </a:r>
            <a:endParaRPr lang="fr-FR" dirty="0" smtClean="0"/>
          </a:p>
          <a:p>
            <a:pPr algn="just">
              <a:buNone/>
            </a:pPr>
            <a:endParaRPr lang="fr-FR" dirty="0" smtClean="0"/>
          </a:p>
          <a:p>
            <a:pPr algn="just"/>
            <a:r>
              <a:rPr lang="fr-FR" b="1" dirty="0" smtClean="0"/>
              <a:t>La </a:t>
            </a:r>
            <a:r>
              <a:rPr lang="fr-FR" b="1" dirty="0" smtClean="0"/>
              <a:t>science politique </a:t>
            </a:r>
            <a:r>
              <a:rPr lang="fr-FR" dirty="0" smtClean="0"/>
              <a:t>est abordée à partir de ses principaux domaines : l’étude des relations internationales, des concepts, des régimes et des acteurs politiques dans une démarche comparative. </a:t>
            </a:r>
            <a:endParaRPr lang="fr-FR" dirty="0" smtClean="0"/>
          </a:p>
          <a:p>
            <a:pPr algn="just">
              <a:buNone/>
            </a:pPr>
            <a:endParaRPr lang="fr-FR" dirty="0" smtClean="0"/>
          </a:p>
          <a:p>
            <a:pPr algn="just"/>
            <a:r>
              <a:rPr lang="fr-FR" b="1" dirty="0" smtClean="0"/>
              <a:t>La </a:t>
            </a:r>
            <a:r>
              <a:rPr lang="fr-FR" b="1" dirty="0" smtClean="0"/>
              <a:t>géopolitique </a:t>
            </a:r>
            <a:r>
              <a:rPr lang="fr-FR" dirty="0" smtClean="0"/>
              <a:t>envisage les rivalités et les enjeux de pouvoir entre des territoires considérés dans leur profondeur historique et selon les représentations qui les accompagnent.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792978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 advClick="0" advTm="35000">
        <p14:switch dir="r"/>
      </p:transition>
    </mc:Choice>
    <mc:Fallback>
      <p:transition spd="slow" advClick="0" advTm="3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:\Arthur-Szyk-Geopolitique-1941-476x5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6437" y="0"/>
            <a:ext cx="3027563" cy="3600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57940" cy="582594"/>
          </a:xfrm>
        </p:spPr>
        <p:txBody>
          <a:bodyPr>
            <a:normAutofit/>
          </a:bodyPr>
          <a:lstStyle/>
          <a:p>
            <a:pPr algn="ctr"/>
            <a:r>
              <a:rPr lang="fr-FR" sz="2700" b="1" dirty="0" smtClean="0"/>
              <a:t>UN EXEMPLE D’ETUDE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358246" cy="5402406"/>
          </a:xfrm>
        </p:spPr>
        <p:txBody>
          <a:bodyPr>
            <a:normAutofit fontScale="92500" lnSpcReduction="10000"/>
          </a:bodyPr>
          <a:lstStyle/>
          <a:p>
            <a:pPr marL="0" lvl="2">
              <a:buNone/>
            </a:pPr>
            <a:endParaRPr lang="fr-FR" sz="1600" b="1" dirty="0" smtClean="0"/>
          </a:p>
          <a:p>
            <a:pPr marL="0" lvl="2">
              <a:buNone/>
            </a:pPr>
            <a:r>
              <a:rPr lang="fr-FR" sz="1600" b="1" dirty="0" smtClean="0"/>
              <a:t>Thème : ANALYSER LES DYNAMIQUES DES PUISSANCES </a:t>
            </a:r>
          </a:p>
          <a:p>
            <a:pPr marL="0" lvl="2">
              <a:buNone/>
            </a:pPr>
            <a:r>
              <a:rPr lang="fr-FR" sz="1600" b="1" dirty="0" smtClean="0"/>
              <a:t>INTERNATIONALES</a:t>
            </a:r>
          </a:p>
          <a:p>
            <a:pPr lvl="2" algn="just">
              <a:buNone/>
            </a:pPr>
            <a:endParaRPr lang="fr-FR" dirty="0" smtClean="0"/>
          </a:p>
          <a:p>
            <a:pPr lvl="2" algn="just"/>
            <a:r>
              <a:rPr lang="fr-FR" sz="1700" dirty="0" smtClean="0"/>
              <a:t>Quelles sont les caractéristiques de la puissance </a:t>
            </a:r>
          </a:p>
          <a:p>
            <a:pPr lvl="2" algn="just">
              <a:buNone/>
            </a:pPr>
            <a:r>
              <a:rPr lang="fr-FR" sz="1700" dirty="0" smtClean="0"/>
              <a:t>aujourd’hui?</a:t>
            </a:r>
            <a:endParaRPr lang="fr-FR" sz="1700" dirty="0"/>
          </a:p>
          <a:p>
            <a:pPr lvl="2" algn="just"/>
            <a:r>
              <a:rPr lang="fr-FR" sz="1700" dirty="0" smtClean="0"/>
              <a:t>Comment se manifeste la puissance à l’échelle </a:t>
            </a:r>
          </a:p>
          <a:p>
            <a:pPr lvl="2" algn="just">
              <a:buNone/>
            </a:pPr>
            <a:r>
              <a:rPr lang="fr-FR" sz="1700" dirty="0" smtClean="0"/>
              <a:t>internationale dans les champs diplomatiques, </a:t>
            </a:r>
          </a:p>
          <a:p>
            <a:pPr lvl="2" algn="just">
              <a:buNone/>
            </a:pPr>
            <a:r>
              <a:rPr lang="fr-FR" sz="1700" dirty="0" smtClean="0"/>
              <a:t>militaires, économique et financier</a:t>
            </a:r>
            <a:endParaRPr lang="fr-FR" sz="1700" dirty="0" smtClean="0"/>
          </a:p>
          <a:p>
            <a:pPr marL="731520" lvl="2" indent="0" algn="just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1800" b="1" dirty="0" smtClean="0"/>
              <a:t>Axe 1 : Regard historique</a:t>
            </a:r>
          </a:p>
          <a:p>
            <a:pPr marL="0" indent="0">
              <a:buNone/>
            </a:pPr>
            <a:r>
              <a:rPr lang="fr-FR" sz="1400" u="sng" dirty="0" smtClean="0"/>
              <a:t>Exemple</a:t>
            </a:r>
            <a:r>
              <a:rPr lang="fr-FR" sz="1400" dirty="0" smtClean="0"/>
              <a:t> : L’empire Ottoman, de l’essor au déclin / Une puissance en reconstruction, la Russie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b="1" dirty="0" smtClean="0"/>
              <a:t>Axe 2 : Formes indirectes de la puissance</a:t>
            </a:r>
          </a:p>
          <a:p>
            <a:pPr marL="0" indent="0">
              <a:buNone/>
            </a:pPr>
            <a:r>
              <a:rPr lang="fr-FR" sz="1400" u="sng" dirty="0" smtClean="0"/>
              <a:t>Exemple</a:t>
            </a:r>
            <a:r>
              <a:rPr lang="fr-FR" sz="1400" dirty="0" smtClean="0"/>
              <a:t> : L’enjeu de la langue dans les relations internationales / Les nouvelles technologies, puissance des géants numériques face aux Etats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b="1" u="sng" dirty="0" smtClean="0"/>
              <a:t>Travail conclusif</a:t>
            </a:r>
            <a:r>
              <a:rPr lang="fr-FR" sz="1800" dirty="0" smtClean="0"/>
              <a:t> : </a:t>
            </a:r>
            <a:r>
              <a:rPr lang="fr-FR" sz="1800" b="1" dirty="0" smtClean="0"/>
              <a:t>La puissance des EU aujourd’hui</a:t>
            </a:r>
          </a:p>
          <a:p>
            <a:pPr marL="0" indent="0">
              <a:buNone/>
            </a:pPr>
            <a:r>
              <a:rPr lang="fr-FR" sz="1600" i="1" dirty="0" smtClean="0"/>
              <a:t>Recherche documentaire, travail sur l’actualité, pratique de l’oral. </a:t>
            </a:r>
            <a:endParaRPr lang="fr-FR" sz="1600" i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AutoShape 2" descr="Résultat de recherche d'images pour &quot;la monnai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5" name="Picture 3" descr="F:\Arthur-Szyk-Geopolitique-1941-476x5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0100" y="0"/>
            <a:ext cx="0" cy="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846622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 advClick="0" advTm="25000">
        <p14:switch dir="r"/>
      </p:transition>
    </mc:Choice>
    <mc:Fallback>
      <p:transition spd="slow" advClick="0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357190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Des méthodes spécifiques particulièrement utiles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1214422"/>
            <a:ext cx="7424766" cy="5259530"/>
          </a:xfrm>
        </p:spPr>
        <p:txBody>
          <a:bodyPr>
            <a:normAutofit fontScale="92500"/>
          </a:bodyPr>
          <a:lstStyle/>
          <a:p>
            <a:pPr marL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Se repérer, contextualiser.</a:t>
            </a:r>
          </a:p>
          <a:p>
            <a:pPr algn="just"/>
            <a:r>
              <a:rPr lang="fr-FR" dirty="0" smtClean="0"/>
              <a:t>Raisonner, justifier, argumenter (construire sa réflexion)</a:t>
            </a:r>
          </a:p>
          <a:p>
            <a:pPr algn="just"/>
            <a:r>
              <a:rPr lang="fr-FR" dirty="0" smtClean="0"/>
              <a:t>Analyser</a:t>
            </a:r>
            <a:r>
              <a:rPr lang="fr-FR" dirty="0" smtClean="0"/>
              <a:t>, interroger, adopter une démarche </a:t>
            </a:r>
            <a:r>
              <a:rPr lang="fr-FR" dirty="0" smtClean="0"/>
              <a:t>réflexive</a:t>
            </a:r>
          </a:p>
          <a:p>
            <a:pPr algn="just"/>
            <a:r>
              <a:rPr lang="fr-FR" dirty="0" smtClean="0"/>
              <a:t>Construire son opinion, développer son esprit critique</a:t>
            </a:r>
            <a:endParaRPr lang="fr-FR" dirty="0" smtClean="0"/>
          </a:p>
          <a:p>
            <a:pPr algn="just"/>
            <a:r>
              <a:rPr lang="fr-FR" dirty="0" smtClean="0"/>
              <a:t>Se documenter et travailler de manière autonome, compétences fondamentales </a:t>
            </a:r>
            <a:r>
              <a:rPr lang="fr-FR" dirty="0" smtClean="0"/>
              <a:t>pour la réussite dans le supérieur. </a:t>
            </a:r>
          </a:p>
          <a:p>
            <a:pPr algn="just"/>
            <a:r>
              <a:rPr lang="fr-FR" dirty="0" smtClean="0"/>
              <a:t>S’exprimer </a:t>
            </a:r>
            <a:r>
              <a:rPr lang="fr-FR" dirty="0" smtClean="0"/>
              <a:t>à l’oral : </a:t>
            </a:r>
            <a:r>
              <a:rPr lang="fr-FR" dirty="0" smtClean="0"/>
              <a:t>l’enseignement </a:t>
            </a:r>
            <a:r>
              <a:rPr lang="fr-FR" dirty="0" smtClean="0"/>
              <a:t>de spécialité est  un moment privilégié pour développer une expression orale construite et </a:t>
            </a:r>
            <a:r>
              <a:rPr lang="fr-FR" dirty="0" smtClean="0"/>
              <a:t>argumentée</a:t>
            </a:r>
            <a:r>
              <a:rPr lang="fr-FR" dirty="0" smtClean="0"/>
              <a:t> </a:t>
            </a:r>
            <a:r>
              <a:rPr lang="fr-FR" dirty="0" smtClean="0"/>
              <a:t>dans l’optique du grand oral. 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48891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 advClick="0" advTm="15000">
        <p14:switch dir="r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072494" cy="654032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Une spécialité qui prépare à la réussite dans un grand nombre de cursus 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/>
          </a:bodyPr>
          <a:lstStyle/>
          <a:p>
            <a:pPr marL="0" algn="just">
              <a:buFontTx/>
              <a:buChar char="-"/>
            </a:pPr>
            <a:r>
              <a:rPr lang="fr-FR" dirty="0" smtClean="0"/>
              <a:t>Classes </a:t>
            </a:r>
            <a:r>
              <a:rPr lang="fr-FR" dirty="0" smtClean="0"/>
              <a:t>préparatoires aux grandes </a:t>
            </a:r>
            <a:r>
              <a:rPr lang="fr-FR" dirty="0" smtClean="0"/>
              <a:t>écoles</a:t>
            </a:r>
          </a:p>
          <a:p>
            <a:pPr marL="0" algn="just">
              <a:buFontTx/>
              <a:buChar char="-"/>
            </a:pPr>
            <a:r>
              <a:rPr lang="fr-FR" dirty="0" smtClean="0"/>
              <a:t>E</a:t>
            </a:r>
            <a:r>
              <a:rPr lang="fr-FR" dirty="0" smtClean="0"/>
              <a:t>coles </a:t>
            </a:r>
            <a:r>
              <a:rPr lang="fr-FR" dirty="0" smtClean="0"/>
              <a:t>de </a:t>
            </a:r>
            <a:r>
              <a:rPr lang="fr-FR" dirty="0" smtClean="0"/>
              <a:t>journalisme</a:t>
            </a:r>
          </a:p>
          <a:p>
            <a:pPr marL="0" algn="just">
              <a:buFontTx/>
              <a:buChar char="-"/>
            </a:pPr>
            <a:r>
              <a:rPr lang="fr-FR" dirty="0" smtClean="0"/>
              <a:t>I</a:t>
            </a:r>
            <a:r>
              <a:rPr lang="fr-FR" dirty="0" smtClean="0"/>
              <a:t>nstituts d’études politiques</a:t>
            </a:r>
            <a:endParaRPr lang="fr-FR" dirty="0" smtClean="0"/>
          </a:p>
          <a:p>
            <a:pPr marL="0" algn="just">
              <a:buFontTx/>
              <a:buChar char="-"/>
            </a:pPr>
            <a:r>
              <a:rPr lang="fr-FR" dirty="0" smtClean="0"/>
              <a:t>Ecoles </a:t>
            </a:r>
            <a:r>
              <a:rPr lang="fr-FR" dirty="0" smtClean="0"/>
              <a:t>de commerce et de </a:t>
            </a:r>
            <a:r>
              <a:rPr lang="fr-FR" dirty="0" smtClean="0"/>
              <a:t>management</a:t>
            </a:r>
          </a:p>
          <a:p>
            <a:pPr marL="0" algn="just">
              <a:buFontTx/>
              <a:buChar char="-"/>
            </a:pPr>
            <a:r>
              <a:rPr lang="fr-FR" dirty="0" smtClean="0"/>
              <a:t>Université (histoire, géographie, science  politique, sciences humaines, droit, </a:t>
            </a:r>
            <a:r>
              <a:rPr lang="fr-FR" dirty="0" smtClean="0"/>
              <a:t>…)</a:t>
            </a:r>
          </a:p>
          <a:p>
            <a:pPr marL="0" algn="just">
              <a:buNone/>
            </a:pPr>
            <a:endParaRPr lang="fr-FR" dirty="0" smtClean="0"/>
          </a:p>
          <a:p>
            <a:pPr marL="0" algn="just">
              <a:buFontTx/>
              <a:buChar char="-"/>
            </a:pPr>
            <a:r>
              <a:rPr lang="fr-FR" dirty="0" smtClean="0"/>
              <a:t> </a:t>
            </a:r>
            <a:r>
              <a:rPr lang="fr-FR" dirty="0" smtClean="0"/>
              <a:t>… </a:t>
            </a:r>
            <a:r>
              <a:rPr lang="fr-FR" dirty="0" smtClean="0"/>
              <a:t>Et plus généralement, toute filière nécessitant autonomie</a:t>
            </a:r>
            <a:r>
              <a:rPr lang="fr-FR" dirty="0" smtClean="0"/>
              <a:t>,  capacité de réflexion et d’analyse, qualité de l’expression écrite ou orale, curiosité </a:t>
            </a:r>
            <a:r>
              <a:rPr lang="fr-FR" dirty="0" smtClean="0"/>
              <a:t>intellectuelle, maitrise de l’actualité, culture générale </a:t>
            </a:r>
            <a:r>
              <a:rPr lang="fr-FR" dirty="0" smtClean="0"/>
              <a:t>…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820633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 advClick="0" advTm="30000">
        <p14:switch dir="r"/>
      </p:transition>
    </mc:Choice>
    <mc:Fallback>
      <p:transition spd="slow" advClick="0" advTm="30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ersonnalisé 7">
      <a:dk1>
        <a:sysClr val="windowText" lastClr="000000"/>
      </a:dk1>
      <a:lt1>
        <a:sysClr val="window" lastClr="FFFFFF"/>
      </a:lt1>
      <a:dk2>
        <a:srgbClr val="666666"/>
      </a:dk2>
      <a:lt2>
        <a:srgbClr val="EFF7ED"/>
      </a:lt2>
      <a:accent1>
        <a:srgbClr val="FC3C3C"/>
      </a:accent1>
      <a:accent2>
        <a:srgbClr val="FC3C3C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00B05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449</Words>
  <Application>Microsoft Office PowerPoint</Application>
  <PresentationFormat>Affichage à l'écran (4:3)</PresentationFormat>
  <Paragraphs>60</Paragraphs>
  <Slides>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Oriel</vt:lpstr>
      <vt:lpstr>La spécialité histoire-géographie, géopolitique et sciences politiques</vt:lpstr>
      <vt:lpstr>Objectifs</vt:lpstr>
      <vt:lpstr>   Un avantage : une spécialité pluridisciplinaire</vt:lpstr>
      <vt:lpstr>UN EXEMPLE D’ETUDE</vt:lpstr>
      <vt:lpstr>Des méthodes spécifiques particulièrement utiles</vt:lpstr>
      <vt:lpstr>Une spécialité qui prépare à la réussite dans un grand nombre de cursus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ISN01</dc:creator>
  <cp:lastModifiedBy>ATI</cp:lastModifiedBy>
  <cp:revision>37</cp:revision>
  <dcterms:created xsi:type="dcterms:W3CDTF">2018-11-29T14:27:06Z</dcterms:created>
  <dcterms:modified xsi:type="dcterms:W3CDTF">2018-12-05T16:40:57Z</dcterms:modified>
</cp:coreProperties>
</file>