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6" r:id="rId6"/>
    <p:sldId id="262" r:id="rId7"/>
    <p:sldId id="273" r:id="rId8"/>
    <p:sldId id="274" r:id="rId9"/>
    <p:sldId id="275" r:id="rId10"/>
    <p:sldId id="283" r:id="rId11"/>
    <p:sldId id="286" r:id="rId12"/>
    <p:sldId id="277" r:id="rId13"/>
    <p:sldId id="285" r:id="rId14"/>
    <p:sldId id="278" r:id="rId15"/>
    <p:sldId id="284" r:id="rId16"/>
    <p:sldId id="281" r:id="rId17"/>
    <p:sldId id="289" r:id="rId18"/>
    <p:sldId id="287" r:id="rId19"/>
    <p:sldId id="288" r:id="rId20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à la date 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FD25A3-3DF0-4381-928D-1E1ED2E292D9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C5A4-6615-4B01-8E1D-C7388760DAF2}" type="datetime1">
              <a:rPr lang="fr-FR" smtClean="0"/>
              <a:pPr/>
              <a:t>20/09/2022</a:t>
            </a:fld>
            <a:endParaRPr lang="fr-FR" dirty="0"/>
          </a:p>
        </p:txBody>
      </p:sp>
      <p:sp>
        <p:nvSpPr>
          <p:cNvPr id="4" name="Espace réservé à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9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8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62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30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61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19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78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01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e 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e 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Ovale 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e libre 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2C24389C-1E6F-47EB-97FF-AED7F49519D6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 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e libre 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à l’image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C73BD7-727F-404F-A210-C9F69061F9F8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4" name="Rectangle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e libre 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Espace réservé au contenu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736D93-5F92-4D1C-9205-997699C3C76C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4" name="Rectangle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F9BBD-87AF-4947-80B8-954A018E7474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7D30F-AD87-4483-964A-AAF5F8F77A4F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A65218-95D3-485F-990F-093C51252F76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A1458-BE94-4D62-8FDB-35E59DE20469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FBE5F-2B85-4528-8137-C1CD02F4A662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e 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252B8-1308-4E75-90C6-55D08A76F33B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uniquement-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6FF10-42A6-4472-A02D-FAC259CE88D7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ces sous forme d’icônes 5 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au texte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6" name="Espace réservé au texte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7" name="Espace réservé au texte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8" name="Espace réservé au texte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9" name="Espace réservé au texte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7E4163-DBDD-4BCF-8422-5FF96D92CB08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1" name="Espace réservé d’image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2" name="Espace réservé d’image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4" name="Espace réservé d’image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6" name="Espace réservé d’image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e 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space réservé d’image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7DE2C9-464B-42F5-BE42-DDAD9D5523E5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0" name="Espace réservé d’image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4" name="Espace réservé d’image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Espace réservé d’image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Espace réservé d’image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llipse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’image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70C730-20C5-4497-B3DA-AE4DFA4E2AA7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e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llipse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’image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B6D23-583F-479E-BCC3-127B26CA2798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 puces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 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Espace réservé d’image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space réservé d’image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F7343-C432-496B-9FD6-003BC54C59F1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Espace réservé d’image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Espace réservé d’image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e libre 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e libre 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64E2284-52D7-4D09-AD34-82B62162C7D0}" type="datetime1">
              <a:rPr lang="fr-FR" noProof="0" smtClean="0"/>
              <a:t>20/09/2022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895" y="1893456"/>
            <a:ext cx="5218545" cy="2860040"/>
          </a:xfrm>
        </p:spPr>
        <p:txBody>
          <a:bodyPr rtlCol="0"/>
          <a:lstStyle/>
          <a:p>
            <a:pPr algn="ctr" rtl="0"/>
            <a:br>
              <a:rPr lang="fr-F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fr-FR" sz="7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Séjour Cohésion à Porquerolles </a:t>
            </a:r>
            <a:br>
              <a:rPr lang="fr-F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Septembre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C10F8B-8FE8-420F-827F-802448CEC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AF208E-9754-4994-B4C0-4EF53DCC3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072" y="1435460"/>
            <a:ext cx="5375033" cy="40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FCB06-A52E-4CAC-BE1E-9405B0FE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2" y="861153"/>
            <a:ext cx="8761413" cy="766070"/>
          </a:xfrm>
        </p:spPr>
        <p:txBody>
          <a:bodyPr/>
          <a:lstStyle/>
          <a:p>
            <a:pPr algn="ctr"/>
            <a:r>
              <a:rPr lang="fr-FR" sz="4000" dirty="0"/>
              <a:t>JOURNÉE DU MERCREDI 28/09/22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164E22-61FA-48FF-BF92-39D826DD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10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ED60A1-CA3A-48F4-88BB-D5FCA87F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1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B4AA7D64-12D7-4E5B-B465-C53FE544B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313448"/>
              </p:ext>
            </p:extLst>
          </p:nvPr>
        </p:nvGraphicFramePr>
        <p:xfrm>
          <a:off x="684140" y="2446316"/>
          <a:ext cx="10823713" cy="3065243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2793313">
                  <a:extLst>
                    <a:ext uri="{9D8B030D-6E8A-4147-A177-3AD203B41FA5}">
                      <a16:colId xmlns:a16="http://schemas.microsoft.com/office/drawing/2014/main" val="1193913789"/>
                    </a:ext>
                  </a:extLst>
                </a:gridCol>
                <a:gridCol w="8030400">
                  <a:extLst>
                    <a:ext uri="{9D8B030D-6E8A-4147-A177-3AD203B41FA5}">
                      <a16:colId xmlns:a16="http://schemas.microsoft.com/office/drawing/2014/main" val="3603243758"/>
                    </a:ext>
                  </a:extLst>
                </a:gridCol>
              </a:tblGrid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934781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09h00 – 12h00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effectLst/>
                        </a:rPr>
                        <a:t>6</a:t>
                      </a:r>
                      <a:r>
                        <a:rPr lang="fr-FR" sz="2200" baseline="30000" dirty="0">
                          <a:effectLst/>
                        </a:rPr>
                        <a:t>ème</a:t>
                      </a:r>
                      <a:r>
                        <a:rPr lang="fr-FR" sz="2200" dirty="0">
                          <a:effectLst/>
                        </a:rPr>
                        <a:t> 1, 2, 3 :  Activité n° 4 avec intervenant pédagogique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011002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11h00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Arrivée des 6</a:t>
                      </a:r>
                      <a:r>
                        <a:rPr lang="fr-FR" sz="2200" baseline="30000" dirty="0">
                          <a:effectLst/>
                        </a:rPr>
                        <a:t>ème</a:t>
                      </a:r>
                      <a:r>
                        <a:rPr lang="fr-FR" sz="2200" dirty="0">
                          <a:effectLst/>
                        </a:rPr>
                        <a:t> 4, 5, 6 au centre </a:t>
                      </a:r>
                      <a:r>
                        <a:rPr lang="fr-FR" sz="2200" dirty="0" err="1">
                          <a:effectLst/>
                        </a:rPr>
                        <a:t>Igesa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157487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12h00 – 13h00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Pique-nique sur la plage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806904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13h00 – 14h00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Temps spirituel avec le père Charles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775243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14h00 – 17h00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effectLst/>
                        </a:rPr>
                        <a:t>6</a:t>
                      </a:r>
                      <a:r>
                        <a:rPr lang="fr-FR" sz="2200" baseline="30000" dirty="0">
                          <a:effectLst/>
                        </a:rPr>
                        <a:t>ème</a:t>
                      </a:r>
                      <a:r>
                        <a:rPr lang="fr-FR" sz="2200" dirty="0">
                          <a:effectLst/>
                        </a:rPr>
                        <a:t> 4, 5, 6 :  Activité n° 1 avec intervenant pédagogique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11421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14h00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Retour Marseille pour les 6</a:t>
                      </a:r>
                      <a:r>
                        <a:rPr lang="fr-FR" sz="2200" baseline="30000" dirty="0">
                          <a:effectLst/>
                        </a:rPr>
                        <a:t>ème</a:t>
                      </a:r>
                      <a:r>
                        <a:rPr lang="fr-FR" sz="2200" dirty="0">
                          <a:effectLst/>
                        </a:rPr>
                        <a:t> 1, 2, 3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59270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0382CF7-1A84-4547-A364-B061AD1FCD70}"/>
              </a:ext>
            </a:extLst>
          </p:cNvPr>
          <p:cNvSpPr txBox="1"/>
          <p:nvPr/>
        </p:nvSpPr>
        <p:spPr>
          <a:xfrm>
            <a:off x="1509249" y="5719848"/>
            <a:ext cx="9173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 LA PROMOTION 6</a:t>
            </a:r>
            <a:r>
              <a:rPr lang="fr-FR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réunie !</a:t>
            </a:r>
          </a:p>
        </p:txBody>
      </p:sp>
    </p:spTree>
    <p:extLst>
      <p:ext uri="{BB962C8B-B14F-4D97-AF65-F5344CB8AC3E}">
        <p14:creationId xmlns:p14="http://schemas.microsoft.com/office/powerpoint/2010/main" val="407265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2" y="1590785"/>
            <a:ext cx="3438881" cy="301816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5000" dirty="0">
                <a:solidFill>
                  <a:schemeClr val="bg1"/>
                </a:solidFill>
              </a:rPr>
              <a:t>OBJECTIFS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z="2600" smtClean="0"/>
              <a:t>11</a:t>
            </a:fld>
            <a:endParaRPr lang="fr-FR" sz="2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9596F9-4058-4AAC-9AF3-564B876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1FDAB-2866-4F52-9A75-D225E16AFD1C}"/>
              </a:ext>
            </a:extLst>
          </p:cNvPr>
          <p:cNvSpPr txBox="1"/>
          <p:nvPr/>
        </p:nvSpPr>
        <p:spPr>
          <a:xfrm>
            <a:off x="5006109" y="1914845"/>
            <a:ext cx="68718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400" dirty="0"/>
              <a:t>Apprendre à se connaître pour pouvoir vivre ensemble et travailler ensemble tout au long de l’année de 6</a:t>
            </a:r>
            <a:r>
              <a:rPr lang="fr-FR" sz="2400" baseline="30000" dirty="0"/>
              <a:t>e</a:t>
            </a:r>
            <a:r>
              <a:rPr lang="fr-FR" sz="2400" dirty="0"/>
              <a:t> ;</a:t>
            </a:r>
            <a:r>
              <a:rPr lang="fr-FR" sz="2400" baseline="30000" dirty="0"/>
              <a:t> </a:t>
            </a:r>
            <a:endParaRPr lang="fr-FR" sz="2400" dirty="0"/>
          </a:p>
          <a:p>
            <a:endParaRPr lang="fr-FR" sz="800" dirty="0"/>
          </a:p>
          <a:p>
            <a:pPr marL="457200" indent="-457200">
              <a:buFontTx/>
              <a:buChar char="-"/>
            </a:pPr>
            <a:r>
              <a:rPr lang="fr-FR" sz="2400" dirty="0"/>
              <a:t>Se respecter ;</a:t>
            </a:r>
          </a:p>
          <a:p>
            <a:pPr marL="457200" indent="-457200">
              <a:buFontTx/>
              <a:buChar char="-"/>
            </a:pPr>
            <a:endParaRPr lang="fr-FR" sz="800" dirty="0"/>
          </a:p>
          <a:p>
            <a:pPr marL="457200" indent="-457200">
              <a:buFontTx/>
              <a:buChar char="-"/>
            </a:pPr>
            <a:r>
              <a:rPr lang="fr-FR" sz="2400" dirty="0"/>
              <a:t>Savoir écouter les consignes et respecter les règles de vie en collectivités ;</a:t>
            </a:r>
          </a:p>
          <a:p>
            <a:pPr marL="457200" indent="-457200">
              <a:buFontTx/>
              <a:buChar char="-"/>
            </a:pPr>
            <a:endParaRPr lang="fr-FR" sz="800" dirty="0"/>
          </a:p>
          <a:p>
            <a:pPr marL="457200" indent="-457200">
              <a:buFontTx/>
              <a:buChar char="-"/>
            </a:pPr>
            <a:r>
              <a:rPr lang="fr-FR" sz="2400" dirty="0"/>
              <a:t>Respecter son environnement ; </a:t>
            </a:r>
          </a:p>
          <a:p>
            <a:endParaRPr lang="fr-FR" sz="800" dirty="0"/>
          </a:p>
          <a:p>
            <a:pPr marL="457200" indent="-457200">
              <a:buFontTx/>
              <a:buChar char="-"/>
            </a:pPr>
            <a:r>
              <a:rPr lang="fr-FR" sz="2400" dirty="0"/>
              <a:t>Découvrir la vie insulaire et être sensibilisé à la préservation du milieu naturel.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5487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FCB06-A52E-4CAC-BE1E-9405B0FE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500" dirty="0"/>
              <a:t>DOCUMENTS À LIRE, À SIGNER ET</a:t>
            </a:r>
            <a:br>
              <a:rPr lang="fr-FR" sz="3500" dirty="0"/>
            </a:br>
            <a:r>
              <a:rPr lang="fr-FR" sz="3500" dirty="0"/>
              <a:t>À REMETTRE AU PROFESSEUR PRINCIPAL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E36729-FB40-4D02-87F0-899D9D0C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254" y="2979882"/>
            <a:ext cx="5218546" cy="3416300"/>
          </a:xfrm>
        </p:spPr>
        <p:txBody>
          <a:bodyPr>
            <a:normAutofit/>
          </a:bodyPr>
          <a:lstStyle/>
          <a:p>
            <a:pPr algn="ctr"/>
            <a:r>
              <a:rPr lang="fr-FR" sz="5000" dirty="0"/>
              <a:t>La Charte du Bien Vivre Ensemble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164E22-61FA-48FF-BF92-39D826DD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12</a:t>
            </a:fld>
            <a:endParaRPr lang="fr-FR" noProof="0"/>
          </a:p>
        </p:txBody>
      </p:sp>
      <p:pic>
        <p:nvPicPr>
          <p:cNvPr id="5" name="Picture 97">
            <a:extLst>
              <a:ext uri="{FF2B5EF4-FFF2-40B4-BE49-F238E27FC236}">
                <a16:creationId xmlns:a16="http://schemas.microsoft.com/office/drawing/2014/main" id="{C53F1F5E-B1F4-4B1B-AF1C-FCCDDFA9A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7453" y="2850379"/>
            <a:ext cx="5218547" cy="34163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ED60A1-CA3A-48F4-88BB-D5FCA87F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1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330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FCB06-A52E-4CAC-BE1E-9405B0FE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/>
              <a:t>DOCUMENTS À COMPLÉTER ET À VALIDER SUR ÉCOLE-DIRECTE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E36729-FB40-4D02-87F0-899D9D0C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593" y="3156142"/>
            <a:ext cx="5218546" cy="2081645"/>
          </a:xfrm>
        </p:spPr>
        <p:txBody>
          <a:bodyPr>
            <a:normAutofit/>
          </a:bodyPr>
          <a:lstStyle/>
          <a:p>
            <a:pPr algn="ctr"/>
            <a:r>
              <a:rPr lang="fr-FR" sz="5000" dirty="0"/>
              <a:t>Le Formulaire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164E22-61FA-48FF-BF92-39D826DD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13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ED60A1-CA3A-48F4-88BB-D5FCA87F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1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B1C0B2-567C-459A-9BAF-21790352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3" y="2973744"/>
            <a:ext cx="3456331" cy="26136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79BA70-5581-455B-9867-E50266F2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8" y="474440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FCB06-A52E-4CAC-BE1E-9405B0FE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500" dirty="0"/>
              <a:t>DOCUMENT À TRANSMETTRE PAR MAIL OU FORMAT PAPIER AU PROFESSEUR PRINCIPAL OU AU PRÉFET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E36729-FB40-4D02-87F0-899D9D0C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085" y="3283335"/>
            <a:ext cx="5652654" cy="3771901"/>
          </a:xfrm>
        </p:spPr>
        <p:txBody>
          <a:bodyPr>
            <a:normAutofit/>
          </a:bodyPr>
          <a:lstStyle/>
          <a:p>
            <a:pPr algn="ctr"/>
            <a:r>
              <a:rPr lang="fr-FR" sz="5000" dirty="0"/>
              <a:t>Le certificat d’aisance aquatique</a:t>
            </a:r>
            <a:endParaRPr lang="fr-FR" sz="3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164E22-61FA-48FF-BF92-39D826DD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14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ED60A1-CA3A-48F4-88BB-D5FCA87F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1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24" descr="kayac">
            <a:extLst>
              <a:ext uri="{FF2B5EF4-FFF2-40B4-BE49-F238E27FC236}">
                <a16:creationId xmlns:a16="http://schemas.microsoft.com/office/drawing/2014/main" id="{43CE47D1-2132-4F8D-99E5-DC44E7A3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0" y="2567862"/>
            <a:ext cx="4833283" cy="36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5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FCB06-A52E-4CAC-BE1E-9405B0FE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/>
              <a:t>DOCUMENT À GLISSER DANS LA VALISE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E36729-FB40-4D02-87F0-899D9D0C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855" y="2518063"/>
            <a:ext cx="5652654" cy="3771901"/>
          </a:xfrm>
        </p:spPr>
        <p:txBody>
          <a:bodyPr>
            <a:normAutofit/>
          </a:bodyPr>
          <a:lstStyle/>
          <a:p>
            <a:pPr algn="ctr"/>
            <a:r>
              <a:rPr lang="fr-FR" sz="5000" dirty="0"/>
              <a:t>Le trousseau</a:t>
            </a:r>
          </a:p>
          <a:p>
            <a:pPr algn="ctr"/>
            <a:endParaRPr lang="fr-FR" sz="1000" dirty="0"/>
          </a:p>
          <a:p>
            <a:pPr marL="0" indent="0" algn="ctr">
              <a:buNone/>
            </a:pPr>
            <a:r>
              <a:rPr lang="fr-FR" sz="3800" dirty="0"/>
              <a:t>Ajouter dans la valise : maillot de bain – cahier de brouillon - trousse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164E22-61FA-48FF-BF92-39D826DD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15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ED60A1-CA3A-48F4-88BB-D5FCA87F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1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F5D1E8-5E4B-493A-B2B9-8A25BD03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4" y="2396838"/>
            <a:ext cx="4193308" cy="41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7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C486A-1486-42FE-81DA-FA703A10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Des nouvelles…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05E378-1463-4C20-9487-01347D44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16</a:t>
            </a:fld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5079D0-80D0-4A54-8320-B1CA3293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129" y="227634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5D18065-B038-4B65-9F75-2F9637646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2608655"/>
            <a:ext cx="4331854" cy="32756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BC3424-93A8-43C1-87FA-930394B4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7780">
            <a:off x="826588" y="2908564"/>
            <a:ext cx="4170792" cy="27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4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2" y="1590785"/>
            <a:ext cx="3438881" cy="301816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chemeClr val="bg1"/>
                </a:solidFill>
              </a:rPr>
              <a:t>LIEUX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DATES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HORAIRES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t>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9596F9-4058-4AAC-9AF3-564B876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1FDAB-2866-4F52-9A75-D225E16AFD1C}"/>
              </a:ext>
            </a:extLst>
          </p:cNvPr>
          <p:cNvSpPr txBox="1"/>
          <p:nvPr/>
        </p:nvSpPr>
        <p:spPr>
          <a:xfrm>
            <a:off x="4876800" y="971218"/>
            <a:ext cx="7139709" cy="363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vacances IGESA</a:t>
            </a:r>
          </a:p>
          <a:p>
            <a:pPr algn="ctr">
              <a:lnSpc>
                <a:spcPct val="200000"/>
              </a:lnSpc>
            </a:pPr>
            <a:r>
              <a:rPr lang="fr-F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 de la Douane</a:t>
            </a:r>
          </a:p>
          <a:p>
            <a:pPr algn="ctr">
              <a:lnSpc>
                <a:spcPct val="200000"/>
              </a:lnSpc>
            </a:pPr>
            <a:r>
              <a:rPr lang="fr-F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83400 ÎLE DE PORQUEROLLES</a:t>
            </a:r>
          </a:p>
          <a:p>
            <a:pPr algn="ctr">
              <a:lnSpc>
                <a:spcPct val="200000"/>
              </a:lnSpc>
            </a:pPr>
            <a:endParaRPr lang="fr-FR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F032BC-3BFE-4467-B73A-C67C5D84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52" y="4459143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2" y="1590785"/>
            <a:ext cx="3438881" cy="301816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chemeClr val="bg1"/>
                </a:solidFill>
              </a:rPr>
              <a:t>LIEUX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DATES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HORAIRES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t>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9596F9-4058-4AAC-9AF3-564B876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1FDAB-2866-4F52-9A75-D225E16AFD1C}"/>
              </a:ext>
            </a:extLst>
          </p:cNvPr>
          <p:cNvSpPr txBox="1"/>
          <p:nvPr/>
        </p:nvSpPr>
        <p:spPr>
          <a:xfrm>
            <a:off x="4978400" y="1343795"/>
            <a:ext cx="71397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6</a:t>
            </a:r>
            <a:r>
              <a:rPr lang="fr-FR" sz="2800" b="1" baseline="30000" dirty="0"/>
              <a:t>e</a:t>
            </a:r>
            <a:r>
              <a:rPr lang="fr-FR" sz="2800" b="1" dirty="0"/>
              <a:t> 1, 6</a:t>
            </a:r>
            <a:r>
              <a:rPr lang="fr-FR" sz="2800" b="1" baseline="30000" dirty="0"/>
              <a:t>e</a:t>
            </a:r>
            <a:r>
              <a:rPr lang="fr-FR" sz="2800" b="1" dirty="0"/>
              <a:t> 2, 6</a:t>
            </a:r>
            <a:r>
              <a:rPr lang="fr-FR" sz="2800" b="1" baseline="30000" dirty="0"/>
              <a:t>e</a:t>
            </a:r>
            <a:r>
              <a:rPr lang="fr-FR" sz="2800" b="1" dirty="0"/>
              <a:t> 3</a:t>
            </a:r>
          </a:p>
          <a:p>
            <a:pPr algn="ctr"/>
            <a:endParaRPr lang="fr-FR" sz="2200" b="1" dirty="0"/>
          </a:p>
          <a:p>
            <a:r>
              <a:rPr lang="fr-F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Rendez-vous ALLER</a:t>
            </a:r>
            <a:r>
              <a:rPr lang="fr-FR" sz="2200" dirty="0"/>
              <a:t> : </a:t>
            </a:r>
            <a:r>
              <a:rPr lang="fr-FR" sz="2200" b="1" dirty="0">
                <a:solidFill>
                  <a:srgbClr val="0070C0"/>
                </a:solidFill>
              </a:rPr>
              <a:t>Lundi 26/09 à 8h15</a:t>
            </a:r>
            <a:r>
              <a:rPr lang="fr-FR" sz="2200" dirty="0"/>
              <a:t> (Avenue du Prado – aux abord de l’entrée Île de France, sens David-rond-point du Prado).</a:t>
            </a:r>
          </a:p>
          <a:p>
            <a:endParaRPr lang="fr-FR" sz="800" dirty="0"/>
          </a:p>
          <a:p>
            <a:r>
              <a:rPr lang="fr-F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 en bus </a:t>
            </a:r>
            <a:r>
              <a:rPr lang="fr-FR" sz="2200" dirty="0"/>
              <a:t>: 8h30</a:t>
            </a:r>
          </a:p>
          <a:p>
            <a:endParaRPr lang="fr-FR" sz="800" dirty="0"/>
          </a:p>
          <a:p>
            <a:r>
              <a:rPr lang="fr-F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à La Tour Fondue</a:t>
            </a:r>
            <a:r>
              <a:rPr lang="fr-FR" sz="2200" dirty="0"/>
              <a:t>, presqu’île de Giens : vers 10h</a:t>
            </a:r>
          </a:p>
          <a:p>
            <a:endParaRPr lang="fr-FR" sz="800" dirty="0"/>
          </a:p>
          <a:p>
            <a:r>
              <a:rPr lang="fr-F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en bateau</a:t>
            </a:r>
            <a:r>
              <a:rPr lang="fr-FR" sz="2200" dirty="0"/>
              <a:t> sur l’île de Porquerolles : entre 10h et 11h.</a:t>
            </a:r>
          </a:p>
          <a:p>
            <a:endParaRPr lang="fr-FR" sz="2200" dirty="0"/>
          </a:p>
          <a:p>
            <a:r>
              <a:rPr lang="fr-FR" sz="2200" b="1" i="1" dirty="0">
                <a:solidFill>
                  <a:srgbClr val="00B050"/>
                </a:solidFill>
              </a:rPr>
              <a:t>Prévoir un </a:t>
            </a:r>
            <a:r>
              <a:rPr lang="fr-FR" sz="2200" b="1" i="1" u="sng" dirty="0">
                <a:solidFill>
                  <a:srgbClr val="00B050"/>
                </a:solidFill>
              </a:rPr>
              <a:t>pique-nique</a:t>
            </a:r>
            <a:r>
              <a:rPr lang="fr-FR" sz="2200" b="1" i="1" dirty="0">
                <a:solidFill>
                  <a:srgbClr val="00B050"/>
                </a:solidFill>
              </a:rPr>
              <a:t> pour le déjeuner du lundi.</a:t>
            </a:r>
          </a:p>
        </p:txBody>
      </p:sp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2" y="1590785"/>
            <a:ext cx="3438881" cy="301816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chemeClr val="bg1"/>
                </a:solidFill>
              </a:rPr>
              <a:t>LIEUX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DATES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HORAIRES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9596F9-4058-4AAC-9AF3-564B876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1FDAB-2866-4F52-9A75-D225E16AFD1C}"/>
              </a:ext>
            </a:extLst>
          </p:cNvPr>
          <p:cNvSpPr txBox="1"/>
          <p:nvPr/>
        </p:nvSpPr>
        <p:spPr>
          <a:xfrm>
            <a:off x="4978400" y="1343795"/>
            <a:ext cx="71397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6</a:t>
            </a:r>
            <a:r>
              <a:rPr lang="fr-FR" sz="3000" b="1" baseline="30000" dirty="0"/>
              <a:t>e</a:t>
            </a:r>
            <a:r>
              <a:rPr lang="fr-FR" sz="3000" b="1" dirty="0"/>
              <a:t> 1, 6</a:t>
            </a:r>
            <a:r>
              <a:rPr lang="fr-FR" sz="3000" b="1" baseline="30000" dirty="0"/>
              <a:t>e</a:t>
            </a:r>
            <a:r>
              <a:rPr lang="fr-FR" sz="3000" b="1" dirty="0"/>
              <a:t> 2, 6</a:t>
            </a:r>
            <a:r>
              <a:rPr lang="fr-FR" sz="3000" b="1" baseline="30000" dirty="0"/>
              <a:t>e</a:t>
            </a:r>
            <a:r>
              <a:rPr lang="fr-FR" sz="3000" b="1" dirty="0"/>
              <a:t> 3</a:t>
            </a:r>
          </a:p>
          <a:p>
            <a:pPr algn="ctr"/>
            <a:endParaRPr lang="fr-FR" sz="2200" b="1" dirty="0"/>
          </a:p>
          <a:p>
            <a:r>
              <a:rPr lang="fr-FR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r>
              <a:rPr lang="fr-FR" sz="2600" dirty="0"/>
              <a:t> : </a:t>
            </a:r>
            <a:r>
              <a:rPr lang="fr-FR" sz="2600" b="1" dirty="0">
                <a:solidFill>
                  <a:srgbClr val="0070C0"/>
                </a:solidFill>
              </a:rPr>
              <a:t>Mercredi 28/09 vers 16h30</a:t>
            </a:r>
            <a:r>
              <a:rPr lang="fr-FR" sz="2600" dirty="0"/>
              <a:t> (Avenue du Prado – aux abord de l’entrée Île de France, sens rond-point du Prado-David).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2200" dirty="0"/>
          </a:p>
          <a:p>
            <a:r>
              <a:rPr lang="fr-FR" sz="2400" b="1" i="1" dirty="0">
                <a:solidFill>
                  <a:srgbClr val="7030A0"/>
                </a:solidFill>
              </a:rPr>
              <a:t>Un mail vous indiquant l’heure exacte du départ de La Tour Fondue vous sera envoyé.</a:t>
            </a:r>
          </a:p>
        </p:txBody>
      </p:sp>
    </p:spTree>
    <p:extLst>
      <p:ext uri="{BB962C8B-B14F-4D97-AF65-F5344CB8AC3E}">
        <p14:creationId xmlns:p14="http://schemas.microsoft.com/office/powerpoint/2010/main" val="360838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2" y="1590785"/>
            <a:ext cx="3438881" cy="301816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chemeClr val="bg1"/>
                </a:solidFill>
              </a:rPr>
              <a:t>LIEUX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DATES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HORAIRES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9596F9-4058-4AAC-9AF3-564B876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1FDAB-2866-4F52-9A75-D225E16AFD1C}"/>
              </a:ext>
            </a:extLst>
          </p:cNvPr>
          <p:cNvSpPr txBox="1"/>
          <p:nvPr/>
        </p:nvSpPr>
        <p:spPr>
          <a:xfrm>
            <a:off x="4978400" y="1343795"/>
            <a:ext cx="71397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6</a:t>
            </a:r>
            <a:r>
              <a:rPr lang="fr-FR" sz="3000" b="1" baseline="30000" dirty="0"/>
              <a:t>e</a:t>
            </a:r>
            <a:r>
              <a:rPr lang="fr-FR" sz="3000" b="1" dirty="0"/>
              <a:t> 4, 6</a:t>
            </a:r>
            <a:r>
              <a:rPr lang="fr-FR" sz="3000" b="1" baseline="30000" dirty="0"/>
              <a:t>e</a:t>
            </a:r>
            <a:r>
              <a:rPr lang="fr-FR" sz="3000" b="1" dirty="0"/>
              <a:t> 5, 6</a:t>
            </a:r>
            <a:r>
              <a:rPr lang="fr-FR" sz="3000" b="1" baseline="30000" dirty="0"/>
              <a:t>e</a:t>
            </a:r>
            <a:r>
              <a:rPr lang="fr-FR" sz="3000" b="1" dirty="0"/>
              <a:t> 6</a:t>
            </a:r>
          </a:p>
          <a:p>
            <a:pPr algn="ctr"/>
            <a:endParaRPr lang="fr-FR" sz="2200" b="1" dirty="0"/>
          </a:p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Rendez-vous ALLER</a:t>
            </a:r>
            <a:r>
              <a:rPr lang="fr-FR" sz="2400" dirty="0"/>
              <a:t> : </a:t>
            </a:r>
            <a:r>
              <a:rPr lang="fr-FR" sz="2400" b="1" dirty="0">
                <a:solidFill>
                  <a:srgbClr val="0070C0"/>
                </a:solidFill>
              </a:rPr>
              <a:t>Mercredi 28/09 à 8h15</a:t>
            </a:r>
            <a:r>
              <a:rPr lang="fr-FR" sz="2400" dirty="0"/>
              <a:t> (Avenue du Prado – aux abord de l’entrée Île de France, sens David-rond-point du Prado).</a:t>
            </a:r>
          </a:p>
          <a:p>
            <a:endParaRPr lang="fr-FR" sz="800" dirty="0"/>
          </a:p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 en bus </a:t>
            </a:r>
            <a:r>
              <a:rPr lang="fr-FR" sz="2400" dirty="0"/>
              <a:t>: 8h30.</a:t>
            </a:r>
          </a:p>
          <a:p>
            <a:endParaRPr lang="fr-FR" sz="800" dirty="0"/>
          </a:p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à La Tour Fondue</a:t>
            </a:r>
            <a:r>
              <a:rPr lang="fr-FR" sz="2400" dirty="0"/>
              <a:t>, presqu’île de Giens : vers 10h.</a:t>
            </a:r>
          </a:p>
          <a:p>
            <a:endParaRPr lang="fr-FR" sz="800" dirty="0"/>
          </a:p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en bateau</a:t>
            </a:r>
            <a:r>
              <a:rPr lang="fr-FR" sz="2400" dirty="0"/>
              <a:t> sur l’île de Porquerolles : entre 10h et 11h.</a:t>
            </a:r>
          </a:p>
          <a:p>
            <a:endParaRPr lang="fr-FR" sz="2200" dirty="0"/>
          </a:p>
          <a:p>
            <a:pPr algn="just"/>
            <a:r>
              <a:rPr lang="fr-FR" sz="2400" b="1" i="1" dirty="0">
                <a:solidFill>
                  <a:srgbClr val="00B050"/>
                </a:solidFill>
              </a:rPr>
              <a:t>Prévoir un </a:t>
            </a:r>
            <a:r>
              <a:rPr lang="fr-FR" sz="2400" b="1" i="1" u="sng" dirty="0">
                <a:solidFill>
                  <a:srgbClr val="00B050"/>
                </a:solidFill>
              </a:rPr>
              <a:t>pique-nique</a:t>
            </a:r>
            <a:r>
              <a:rPr lang="fr-FR" sz="2400" b="1" i="1" dirty="0">
                <a:solidFill>
                  <a:srgbClr val="00B050"/>
                </a:solidFill>
              </a:rPr>
              <a:t> pour le déjeuner du mercredi.</a:t>
            </a:r>
          </a:p>
        </p:txBody>
      </p:sp>
    </p:spTree>
    <p:extLst>
      <p:ext uri="{BB962C8B-B14F-4D97-AF65-F5344CB8AC3E}">
        <p14:creationId xmlns:p14="http://schemas.microsoft.com/office/powerpoint/2010/main" val="354418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2" y="1590785"/>
            <a:ext cx="3438881" cy="301816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chemeClr val="bg1"/>
                </a:solidFill>
              </a:rPr>
              <a:t>LIEUX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DATES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HORAIRES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9596F9-4058-4AAC-9AF3-564B876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1FDAB-2866-4F52-9A75-D225E16AFD1C}"/>
              </a:ext>
            </a:extLst>
          </p:cNvPr>
          <p:cNvSpPr txBox="1"/>
          <p:nvPr/>
        </p:nvSpPr>
        <p:spPr>
          <a:xfrm>
            <a:off x="4978400" y="1343795"/>
            <a:ext cx="71397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6</a:t>
            </a:r>
            <a:r>
              <a:rPr lang="fr-FR" sz="2800" b="1" baseline="30000" dirty="0"/>
              <a:t>e</a:t>
            </a:r>
            <a:r>
              <a:rPr lang="fr-FR" sz="2800" b="1" dirty="0"/>
              <a:t> 4, 6</a:t>
            </a:r>
            <a:r>
              <a:rPr lang="fr-FR" sz="2800" b="1" baseline="30000" dirty="0"/>
              <a:t>e</a:t>
            </a:r>
            <a:r>
              <a:rPr lang="fr-FR" sz="2800" b="1" dirty="0"/>
              <a:t> 5, 6</a:t>
            </a:r>
            <a:r>
              <a:rPr lang="fr-FR" sz="2800" b="1" baseline="30000" dirty="0"/>
              <a:t>e</a:t>
            </a:r>
            <a:r>
              <a:rPr lang="fr-FR" sz="2800" b="1" dirty="0"/>
              <a:t> 6</a:t>
            </a:r>
          </a:p>
          <a:p>
            <a:pPr algn="ctr"/>
            <a:endParaRPr lang="fr-FR" sz="2200" b="1" dirty="0"/>
          </a:p>
          <a:p>
            <a:r>
              <a:rPr lang="fr-F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r>
              <a:rPr lang="fr-FR" sz="2200" dirty="0"/>
              <a:t> : </a:t>
            </a:r>
            <a:r>
              <a:rPr lang="fr-FR" sz="2200" b="1" dirty="0">
                <a:solidFill>
                  <a:srgbClr val="0070C0"/>
                </a:solidFill>
              </a:rPr>
              <a:t>Vendredi 30/09 vers 16h30</a:t>
            </a:r>
            <a:r>
              <a:rPr lang="fr-FR" sz="2200" dirty="0"/>
              <a:t> (Avenue du Prado – aux abord de l’entrée Île de France, sens rond-point du Prado-David).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2200" dirty="0"/>
          </a:p>
          <a:p>
            <a:r>
              <a:rPr lang="fr-FR" sz="2200" b="1" i="1" dirty="0">
                <a:solidFill>
                  <a:srgbClr val="7030A0"/>
                </a:solidFill>
              </a:rPr>
              <a:t>Un message Ecole-Directe vous indiquant l’heure exacte du départ de La Tour Fondue vous sera envoyé.</a:t>
            </a:r>
          </a:p>
        </p:txBody>
      </p:sp>
    </p:spTree>
    <p:extLst>
      <p:ext uri="{BB962C8B-B14F-4D97-AF65-F5344CB8AC3E}">
        <p14:creationId xmlns:p14="http://schemas.microsoft.com/office/powerpoint/2010/main" val="213078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FCB06-A52E-4CAC-BE1E-9405B0FE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2" y="861153"/>
            <a:ext cx="8761413" cy="706964"/>
          </a:xfrm>
        </p:spPr>
        <p:txBody>
          <a:bodyPr/>
          <a:lstStyle/>
          <a:p>
            <a:pPr algn="ctr"/>
            <a:r>
              <a:rPr lang="fr-FR" sz="4000" dirty="0"/>
              <a:t>ORGANISATION </a:t>
            </a:r>
            <a:br>
              <a:rPr lang="fr-FR" sz="4000" dirty="0"/>
            </a:br>
            <a:r>
              <a:rPr lang="fr-FR" sz="4000" dirty="0"/>
              <a:t>D’UNE JOURNÉE TYPE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164E22-61FA-48FF-BF92-39D826DD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7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ED60A1-CA3A-48F4-88BB-D5FCA87F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1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B4AA7D64-12D7-4E5B-B465-C53FE544B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664761"/>
              </p:ext>
            </p:extLst>
          </p:nvPr>
        </p:nvGraphicFramePr>
        <p:xfrm>
          <a:off x="1437113" y="2284760"/>
          <a:ext cx="9506190" cy="4333208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2620767">
                  <a:extLst>
                    <a:ext uri="{9D8B030D-6E8A-4147-A177-3AD203B41FA5}">
                      <a16:colId xmlns:a16="http://schemas.microsoft.com/office/drawing/2014/main" val="1193913789"/>
                    </a:ext>
                  </a:extLst>
                </a:gridCol>
                <a:gridCol w="6885423">
                  <a:extLst>
                    <a:ext uri="{9D8B030D-6E8A-4147-A177-3AD203B41FA5}">
                      <a16:colId xmlns:a16="http://schemas.microsoft.com/office/drawing/2014/main" val="3603243758"/>
                    </a:ext>
                  </a:extLst>
                </a:gridCol>
              </a:tblGrid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434476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7h30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Réveil et lever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934781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07h45 – 08h45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Petit-déjeuner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011002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09h00 – 12h00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Activité avec intervenant pédagogique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806904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12h00 – 13h00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Déjeuner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775243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13h00 – 14h00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Activité avec l’équipe encadrante Provence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11421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14h00 – 17h00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Activité avec intervenant pédagogique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592705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17h00 – 19h00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Douche - Activités avec l’équipe encadrante Provence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742238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19h00 – 20h00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Dîner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38208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20h00 – 21h00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Veillée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378188"/>
                  </a:ext>
                </a:extLst>
              </a:tr>
              <a:tr h="393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21h30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Extinction des feux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68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55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0FF73-E182-4208-892D-CF2CDD32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8</a:t>
            </a:fld>
            <a:endParaRPr lang="fr-FR" noProof="0"/>
          </a:p>
        </p:txBody>
      </p:sp>
      <p:pic>
        <p:nvPicPr>
          <p:cNvPr id="3" name="Image 2" descr="C:\Users\Lanzella\Desktop\Dossiers\Porquerolles\Création\brouillons\plan batiments.png">
            <a:extLst>
              <a:ext uri="{FF2B5EF4-FFF2-40B4-BE49-F238E27FC236}">
                <a16:creationId xmlns:a16="http://schemas.microsoft.com/office/drawing/2014/main" id="{A0026432-8BAD-407B-8C15-6A6DA0DA66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00302" y="-2604575"/>
            <a:ext cx="6345217" cy="12145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12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2" y="1590785"/>
            <a:ext cx="3438881" cy="301816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5000" dirty="0">
                <a:solidFill>
                  <a:schemeClr val="bg1"/>
                </a:solidFill>
              </a:rPr>
              <a:t>ACTIVITÉS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z="2600" smtClean="0"/>
              <a:t>9</a:t>
            </a:fld>
            <a:endParaRPr lang="fr-FR" sz="2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9596F9-4058-4AAC-9AF3-564B876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73" y="144510"/>
            <a:ext cx="1081810" cy="81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1FDAB-2866-4F52-9A75-D225E16AFD1C}"/>
              </a:ext>
            </a:extLst>
          </p:cNvPr>
          <p:cNvSpPr txBox="1"/>
          <p:nvPr/>
        </p:nvSpPr>
        <p:spPr>
          <a:xfrm>
            <a:off x="5080000" y="1266450"/>
            <a:ext cx="689569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Quatre ACTIVITÉS proposées 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600" dirty="0"/>
              <a:t>au cours du séjour (par groupes de 23 ou 24 élèves) assurées par des intervenants pédagogiques agréés :</a:t>
            </a:r>
          </a:p>
          <a:p>
            <a:pPr marL="457200" indent="438150" algn="just">
              <a:lnSpc>
                <a:spcPct val="150000"/>
              </a:lnSpc>
              <a:buFontTx/>
              <a:buChar char="-"/>
            </a:pPr>
            <a:r>
              <a:rPr lang="fr-FR" sz="2600" dirty="0"/>
              <a:t>Deux sorties naturalistes</a:t>
            </a:r>
          </a:p>
          <a:p>
            <a:pPr marL="457200" indent="438150" algn="just">
              <a:lnSpc>
                <a:spcPct val="150000"/>
              </a:lnSpc>
              <a:buFontTx/>
              <a:buChar char="-"/>
            </a:pPr>
            <a:r>
              <a:rPr lang="fr-FR" sz="2600" dirty="0"/>
              <a:t>Sortie Kayak</a:t>
            </a:r>
          </a:p>
          <a:p>
            <a:pPr marL="457200" indent="438150" algn="just">
              <a:lnSpc>
                <a:spcPct val="150000"/>
              </a:lnSpc>
              <a:buFontTx/>
              <a:buChar char="-"/>
            </a:pPr>
            <a:r>
              <a:rPr lang="fr-FR" sz="2600" dirty="0"/>
              <a:t>Visite du Fort Sainte-Agathe</a:t>
            </a:r>
          </a:p>
          <a:p>
            <a:pPr marL="457200" algn="just"/>
            <a:endParaRPr lang="fr-FR" sz="1500" dirty="0"/>
          </a:p>
          <a:p>
            <a:pPr algn="just"/>
            <a:r>
              <a:rPr lang="fr-FR" sz="2600" dirty="0"/>
              <a:t>En dehors des activités, les élèves seront encadrés par nos enseignants et nos encadrants de Provence. </a:t>
            </a:r>
          </a:p>
          <a:p>
            <a:pPr algn="just"/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53415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&#10;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407_TF66741836" id="{CA1EE957-9F12-49C2-A4F3-A901D24A328C}" vid="{502DA16D-E1BB-4631-940B-8E8C353062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A1C8E2-513F-4C9C-99C7-9AE0E7429B06}">
  <ds:schemaRefs>
    <ds:schemaRef ds:uri="http://schemas.microsoft.com/office/2006/metadata/properties"/>
    <ds:schemaRef ds:uri="6dc4bcd6-49db-4c07-9060-8acfc67cef9f"/>
    <ds:schemaRef ds:uri="http://purl.org/dc/terms/"/>
    <ds:schemaRef ds:uri="fb0879af-3eba-417a-a55a-ffe6dcd6ca77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Début des procédures année</Template>
  <TotalTime>0</TotalTime>
  <Words>636</Words>
  <Application>Microsoft Office PowerPoint</Application>
  <PresentationFormat>Grand écran</PresentationFormat>
  <Paragraphs>133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Salle d’Ions
</vt:lpstr>
      <vt:lpstr> 6ème  Séjour Cohésion à Porquerolles   Septembre 2022</vt:lpstr>
      <vt:lpstr>LIEUX DATES HORAIRES</vt:lpstr>
      <vt:lpstr>LIEUX DATES HORAIRES</vt:lpstr>
      <vt:lpstr>LIEUX DATES HORAIRES</vt:lpstr>
      <vt:lpstr>LIEUX DATES HORAIRES</vt:lpstr>
      <vt:lpstr>LIEUX DATES HORAIRES</vt:lpstr>
      <vt:lpstr>ORGANISATION  D’UNE JOURNÉE TYPE</vt:lpstr>
      <vt:lpstr>Présentation PowerPoint</vt:lpstr>
      <vt:lpstr>ACTIVITÉS</vt:lpstr>
      <vt:lpstr>JOURNÉE DU MERCREDI 28/09/22</vt:lpstr>
      <vt:lpstr>OBJECTIFS</vt:lpstr>
      <vt:lpstr>DOCUMENTS À LIRE, À SIGNER ET À REMETTRE AU PROFESSEUR PRINCIPAL</vt:lpstr>
      <vt:lpstr>DOCUMENTS À COMPLÉTER ET À VALIDER SUR ÉCOLE-DIRECTE</vt:lpstr>
      <vt:lpstr>DOCUMENT À TRANSMETTRE PAR MAIL OU FORMAT PAPIER AU PROFESSEUR PRINCIPAL OU AU PRÉFET</vt:lpstr>
      <vt:lpstr>DOCUMENT À GLISSER DANS LA VALISE</vt:lpstr>
      <vt:lpstr>Des nouvelles…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2022-09-08T15:43:03Z</dcterms:created>
  <dcterms:modified xsi:type="dcterms:W3CDTF">2022-09-20T13:13:29Z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