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60" r:id="rId6"/>
    <p:sldId id="335" r:id="rId7"/>
    <p:sldId id="336" r:id="rId8"/>
    <p:sldId id="334" r:id="rId9"/>
    <p:sldId id="323" r:id="rId10"/>
    <p:sldId id="307" r:id="rId11"/>
    <p:sldId id="330" r:id="rId12"/>
    <p:sldId id="291" r:id="rId13"/>
    <p:sldId id="337" r:id="rId14"/>
    <p:sldId id="277" r:id="rId15"/>
    <p:sldId id="275" r:id="rId16"/>
    <p:sldId id="274" r:id="rId17"/>
    <p:sldId id="276" r:id="rId18"/>
    <p:sldId id="320" r:id="rId19"/>
    <p:sldId id="298" r:id="rId20"/>
    <p:sldId id="317" r:id="rId21"/>
    <p:sldId id="318" r:id="rId22"/>
    <p:sldId id="319" r:id="rId23"/>
    <p:sldId id="315" r:id="rId24"/>
    <p:sldId id="316" r:id="rId25"/>
    <p:sldId id="321" r:id="rId26"/>
    <p:sldId id="297" r:id="rId27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3DEC388-69C3-41CE-836D-8CADE66F758F}" type="datetime1">
              <a:rPr lang="fr-FR" smtClean="0"/>
              <a:pPr algn="r" rtl="0"/>
              <a:t>15/09/2022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E31375A4-56A4-47D6-9801-1991572033F7}" type="slidenum">
              <a:rPr lang="fr-FR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3CF334A0-7817-44BF-BE74-0C1D60A40209}" type="datetime1">
              <a:rPr lang="fr-FR" smtClean="0"/>
              <a:pPr/>
              <a:t>15/09/2022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75A4-56A4-47D6-9801-1991572033F7}" type="slidenum">
              <a:rPr lang="fr-FR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5061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8" name="Rectangle 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93682C-1666-439C-B1F6-2324BA8BDEE9}" type="datetime1">
              <a:rPr lang="fr-FR" smtClean="0"/>
              <a:pPr/>
              <a:t>15/09/2022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AC62B6-9765-4D0D-A062-B6261D408591}" type="datetime1">
              <a:rPr lang="fr-FR" smtClean="0"/>
              <a:pPr/>
              <a:t>15/09/2022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5560E40-E96F-4F90-B177-9CA529868AE7}" type="datetime1">
              <a:rPr lang="fr-FR" smtClean="0"/>
              <a:pPr/>
              <a:t>15/09/2022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5D8A20-D5AA-4EBF-82E0-3620BEFE5662}" type="datetime1">
              <a:rPr lang="fr-FR" smtClean="0"/>
              <a:pPr/>
              <a:t>15/09/2022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7" name="Groupe 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necteur droit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1DB54D6-28DC-40C0-8824-32CC37999B83}" type="datetime1">
              <a:rPr lang="fr-FR" smtClean="0"/>
              <a:pPr/>
              <a:t>15/09/2022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 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necteur droit 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 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e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necteur droit 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 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8" name="Rectangle 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pic>
        <p:nvPicPr>
          <p:cNvPr id="10" name="Image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Espace réservé d’image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9" name="Texte d’instructions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fr-FR" sz="1200" b="1" i="1" noProof="0" dirty="0">
                <a:latin typeface="Arial" pitchFamily="34" charset="0"/>
                <a:cs typeface="Arial" pitchFamily="34" charset="0"/>
              </a:rPr>
              <a:t>REMARQUE :</a:t>
            </a:r>
          </a:p>
          <a:p>
            <a:pPr rtl="0"/>
            <a:r>
              <a:rPr lang="fr-FR" sz="1200" i="1" noProof="0" dirty="0">
                <a:latin typeface="Arial" pitchFamily="34" charset="0"/>
                <a:cs typeface="Arial" pitchFamily="34" charset="0"/>
              </a:rPr>
              <a:t>Pour remplacer l’image sur cette diapositive, sélectionnez-la et supprimez-la. Cliquez ensuite sur l’icône Images dans l’espace réservé pour insérer votre image.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e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necteur droit 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 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grpSp>
          <p:nvGrpSpPr>
            <p:cNvPr id="11" name="Groupe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necteur droit 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 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fr-FR" dirty="0"/>
              <a:t>​</a:t>
            </a:r>
            <a:fld id="{FF5F1CE1-2D83-4710-B005-E03A94773F54}" type="datetime1">
              <a:rPr lang="fr-FR" smtClean="0"/>
              <a:pPr/>
              <a:t>15/09/2022</a:t>
            </a:fld>
            <a:r>
              <a:rPr lang="fr-FR" dirty="0"/>
              <a:t>​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3CC60CA-F5F0-431E-AD16-DA84336EFE3A}" type="datetime1">
              <a:rPr lang="fr-FR" smtClean="0"/>
              <a:pPr/>
              <a:t>15/09/2022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7571E30-3F8C-45A0-A97D-32FEE21AD3FE}" type="datetime1">
              <a:rPr lang="fr-FR" smtClean="0"/>
              <a:pPr/>
              <a:t>15/09/2022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53E571F-D862-4C44-826E-B0273097C3EE}" type="datetime1">
              <a:rPr lang="fr-FR" smtClean="0"/>
              <a:pPr/>
              <a:t>15/09/2022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A5EA7CD-A54C-4044-94F4-AD92C5338D2B}" type="datetime1">
              <a:rPr lang="fr-FR" smtClean="0"/>
              <a:pPr/>
              <a:t>15/09/2022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214D363-38EB-4EFE-A4CB-9D469BC54DCB}" type="datetime1">
              <a:rPr lang="fr-FR" smtClean="0"/>
              <a:pPr/>
              <a:t>15/09/2022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  <a:p>
            <a:pPr lvl="5" rtl="0"/>
            <a:r>
              <a:rPr lang="fr-FR" noProof="0" dirty="0"/>
              <a:t>Sixième niveau</a:t>
            </a:r>
          </a:p>
          <a:p>
            <a:pPr lvl="6" rtl="0"/>
            <a:r>
              <a:rPr lang="fr-FR" noProof="0" dirty="0"/>
              <a:t>Septième niveau</a:t>
            </a:r>
          </a:p>
          <a:p>
            <a:pPr lvl="7" rtl="0"/>
            <a:r>
              <a:rPr lang="fr-FR" noProof="0" dirty="0"/>
              <a:t>Huitième niveau</a:t>
            </a:r>
          </a:p>
          <a:p>
            <a:pPr lvl="8" rtl="0"/>
            <a:r>
              <a:rPr lang="fr-FR" noProof="0" dirty="0"/>
              <a:t>Neuvième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 dirty="0"/>
              <a:t>​</a:t>
            </a:r>
            <a:fld id="{B4D55279-C06B-4789-90C7-CDBF3CF07A5D}" type="datetime1">
              <a:rPr lang="fr-FR" smtClean="0"/>
              <a:pPr/>
              <a:t>15/09/2022</a:t>
            </a:fld>
            <a:r>
              <a:rPr lang="fr-FR" dirty="0"/>
              <a:t>​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5" name="Groupe 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necteur droit 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 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 5"/>
          <p:cNvSpPr>
            <a:spLocks noGrp="1"/>
          </p:cNvSpPr>
          <p:nvPr>
            <p:ph type="ctrTitle"/>
          </p:nvPr>
        </p:nvSpPr>
        <p:spPr>
          <a:xfrm>
            <a:off x="164868" y="2869158"/>
            <a:ext cx="5734050" cy="2219691"/>
          </a:xfrm>
        </p:spPr>
        <p:txBody>
          <a:bodyPr rtlCol="0" anchor="ctr">
            <a:normAutofit fontScale="90000"/>
          </a:bodyPr>
          <a:lstStyle/>
          <a:p>
            <a:pPr algn="ctr" rtl="0">
              <a:lnSpc>
                <a:spcPct val="100000"/>
              </a:lnSpc>
            </a:pPr>
            <a:r>
              <a:rPr lang="fr-FR" sz="69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RentrÉE</a:t>
            </a:r>
            <a:r>
              <a:rPr lang="fr-FR" sz="6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r>
              <a:rPr lang="fr-FR" sz="6900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  </a:t>
            </a:r>
            <a:r>
              <a:rPr lang="fr-FR" sz="10000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br>
              <a:rPr lang="fr-FR" dirty="0"/>
            </a:br>
            <a:endParaRPr lang="fr-FR" dirty="0"/>
          </a:p>
        </p:txBody>
      </p:sp>
      <p:sp>
        <p:nvSpPr>
          <p:cNvPr id="7" name="Sous-titre 6"/>
          <p:cNvSpPr>
            <a:spLocks noGrp="1"/>
          </p:cNvSpPr>
          <p:nvPr>
            <p:ph type="subTitle" idx="1"/>
          </p:nvPr>
        </p:nvSpPr>
        <p:spPr>
          <a:xfrm>
            <a:off x="164868" y="4133284"/>
            <a:ext cx="5734050" cy="955565"/>
          </a:xfrm>
        </p:spPr>
        <p:txBody>
          <a:bodyPr rtlCol="0">
            <a:noAutofit/>
          </a:bodyPr>
          <a:lstStyle/>
          <a:p>
            <a:pPr algn="ctr" rtl="0"/>
            <a:endParaRPr lang="fr-F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Espace réservé pour une image  23">
            <a:extLst>
              <a:ext uri="{FF2B5EF4-FFF2-40B4-BE49-F238E27FC236}">
                <a16:creationId xmlns:a16="http://schemas.microsoft.com/office/drawing/2014/main" id="{630D3DC9-129D-4288-BE5B-18FF15292A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6" r="16246"/>
          <a:stretch>
            <a:fillRect/>
          </a:stretch>
        </p:blipFill>
        <p:spPr>
          <a:xfrm rot="10800000">
            <a:off x="6096000" y="1418050"/>
            <a:ext cx="6033589" cy="4021900"/>
          </a:xfr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C0D53C35-D75E-447D-9052-BB2E87C02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94" y="340400"/>
            <a:ext cx="1905000" cy="1428750"/>
          </a:xfrm>
          <a:prstGeom prst="rect">
            <a:avLst/>
          </a:prstGeom>
          <a:ln>
            <a:solidFill>
              <a:srgbClr val="333333"/>
            </a:solidFill>
          </a:ln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8DA29-C137-4A4E-BC4F-F1AE6D5C92A5}"/>
              </a:ext>
            </a:extLst>
          </p:cNvPr>
          <p:cNvSpPr/>
          <p:nvPr/>
        </p:nvSpPr>
        <p:spPr>
          <a:xfrm>
            <a:off x="5498218" y="238719"/>
            <a:ext cx="3350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prstClr val="black"/>
                </a:solidFill>
              </a:rPr>
              <a:t>Pour tous les  élèves de Provence</a:t>
            </a:r>
          </a:p>
          <a:p>
            <a:r>
              <a:rPr lang="fr-FR" b="1" dirty="0">
                <a:solidFill>
                  <a:prstClr val="black"/>
                </a:solidFill>
              </a:rPr>
              <a:t>Une heure par semaine  </a:t>
            </a:r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61EC9586-22FD-433A-A908-F32A8A21CAB9}"/>
              </a:ext>
            </a:extLst>
          </p:cNvPr>
          <p:cNvSpPr/>
          <p:nvPr/>
        </p:nvSpPr>
        <p:spPr>
          <a:xfrm>
            <a:off x="267855" y="1237673"/>
            <a:ext cx="2229540" cy="2025449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3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Petit collège et 6°</a:t>
            </a:r>
            <a:endParaRPr lang="fr-FR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 mettre en route sur le chemin de la foi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Rencontrer librement Jésus Christ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3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Baptême/1</a:t>
            </a:r>
            <a:r>
              <a:rPr lang="fr-FR" sz="1300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ère</a:t>
            </a:r>
            <a:r>
              <a:rPr lang="fr-FR" sz="13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communion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64888000-DF15-47A0-881C-6CDB99292478}"/>
              </a:ext>
            </a:extLst>
          </p:cNvPr>
          <p:cNvSpPr/>
          <p:nvPr/>
        </p:nvSpPr>
        <p:spPr>
          <a:xfrm>
            <a:off x="2641599" y="1052945"/>
            <a:ext cx="3112655" cy="2718594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3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5°</a:t>
            </a:r>
            <a:endParaRPr lang="fr-FR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Culture religieuse/biblique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la suite des témoins du Christ dans l’Eglise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Baptême/1</a:t>
            </a:r>
            <a:r>
              <a:rPr lang="fr-FR" sz="13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ère</a:t>
            </a:r>
            <a:r>
              <a:rPr lang="fr-FR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communion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51A1005-A3A8-4A44-8C8B-64EB0A4E466E}"/>
              </a:ext>
            </a:extLst>
          </p:cNvPr>
          <p:cNvSpPr/>
          <p:nvPr/>
        </p:nvSpPr>
        <p:spPr>
          <a:xfrm>
            <a:off x="6096000" y="1146322"/>
            <a:ext cx="2655888" cy="2282678"/>
          </a:xfrm>
          <a:prstGeom prst="roundRect">
            <a:avLst>
              <a:gd name="adj" fmla="val 2762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4° 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Groupe de réflexion 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Regard qu’on porte sur soi et les autres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Profession de foi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F809F68-89D7-4E14-8B41-ADE7A0C9C0D2}"/>
              </a:ext>
            </a:extLst>
          </p:cNvPr>
          <p:cNvSpPr/>
          <p:nvPr/>
        </p:nvSpPr>
        <p:spPr>
          <a:xfrm>
            <a:off x="9550401" y="1052945"/>
            <a:ext cx="2185300" cy="1987702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3° 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Groupe de réflexion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Entrer en relation avec les autres dans le respect de nos différences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BBBFC8A-E85F-48F7-B5BF-256A7A652AD8}"/>
              </a:ext>
            </a:extLst>
          </p:cNvPr>
          <p:cNvSpPr/>
          <p:nvPr/>
        </p:nvSpPr>
        <p:spPr>
          <a:xfrm>
            <a:off x="374971" y="4048784"/>
            <a:ext cx="3711827" cy="2411009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1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1400" b="1" baseline="30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nde</a:t>
            </a:r>
            <a:r>
              <a:rPr lang="fr-FR" sz="1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Formation humaine : Connaissance de soi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Confiance en soi / Estime de soi 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Parcours de Confirmation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888D77C-C6B0-4D95-9A9D-B767C4BBDF06}"/>
              </a:ext>
            </a:extLst>
          </p:cNvPr>
          <p:cNvSpPr/>
          <p:nvPr/>
        </p:nvSpPr>
        <p:spPr>
          <a:xfrm>
            <a:off x="4469130" y="3645811"/>
            <a:ext cx="3253740" cy="2985808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1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1° 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PAS : Programme d’Action Sociale 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Engagement, Rencontre et Service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CC4D8F6-9B94-418B-8D86-D5CCFFF200C8}"/>
              </a:ext>
            </a:extLst>
          </p:cNvPr>
          <p:cNvSpPr/>
          <p:nvPr/>
        </p:nvSpPr>
        <p:spPr>
          <a:xfrm>
            <a:off x="8114629" y="4142220"/>
            <a:ext cx="3462651" cy="138878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dirty="0" err="1">
                <a:ln w="10160" cap="flat" cmpd="sng" algn="ctr">
                  <a:solidFill>
                    <a:srgbClr val="C2BC8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T°le</a:t>
            </a:r>
            <a:r>
              <a:rPr lang="fr-FR" sz="1400" b="1" dirty="0">
                <a:ln w="10160" cap="flat" cmpd="sng" algn="ctr">
                  <a:solidFill>
                    <a:srgbClr val="C2BC8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400" dirty="0">
                <a:ln w="10160" cap="flat" cmpd="sng" algn="ctr">
                  <a:solidFill>
                    <a:srgbClr val="C2BC8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: Parcours de reconnaissance</a:t>
            </a:r>
            <a:endParaRPr lang="fr-FR" sz="1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n w="10160" cap="flat" cmpd="sng" algn="ctr">
                  <a:solidFill>
                    <a:srgbClr val="C2BC8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Reconnaitre ses forces/ses limites</a:t>
            </a:r>
            <a:endParaRPr lang="fr-FR" sz="1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n w="10160" cap="flat" cmpd="sng" algn="ctr">
                  <a:solidFill>
                    <a:srgbClr val="C2BC8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Relire pour discerner</a:t>
            </a:r>
            <a:endParaRPr lang="fr-FR" sz="1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0339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64470" y="607143"/>
            <a:ext cx="69122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chemeClr val="accent5">
                    <a:lumMod val="50000"/>
                  </a:schemeClr>
                </a:solidFill>
              </a:rPr>
              <a:t>Merci pour votre attention et votre soutien !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4491" y="3429000"/>
            <a:ext cx="1102580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3600" b="1" dirty="0">
                <a:solidFill>
                  <a:srgbClr val="00B0F0"/>
                </a:solidFill>
              </a:rPr>
              <a:t>« EN TOUT AIMER ET SERVIR  »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3600" i="1" dirty="0">
                <a:solidFill>
                  <a:srgbClr val="00B0F0"/>
                </a:solidFill>
              </a:rPr>
              <a:t>Saint Ignace de Loyola</a:t>
            </a:r>
          </a:p>
        </p:txBody>
      </p:sp>
    </p:spTree>
    <p:extLst>
      <p:ext uri="{BB962C8B-B14F-4D97-AF65-F5344CB8AC3E}">
        <p14:creationId xmlns:p14="http://schemas.microsoft.com/office/powerpoint/2010/main" val="152230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5659" y="-10107"/>
            <a:ext cx="9980682" cy="1096962"/>
          </a:xfrm>
        </p:spPr>
        <p:txBody>
          <a:bodyPr rtlCol="0">
            <a:normAutofit/>
          </a:bodyPr>
          <a:lstStyle/>
          <a:p>
            <a:pPr rtl="0"/>
            <a:r>
              <a:rPr lang="fr-FR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L’organisation du collège : Informations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13B2DC-51E8-4094-9D97-A3E6E7C930E3}"/>
              </a:ext>
            </a:extLst>
          </p:cNvPr>
          <p:cNvSpPr/>
          <p:nvPr/>
        </p:nvSpPr>
        <p:spPr>
          <a:xfrm>
            <a:off x="3589051" y="3762802"/>
            <a:ext cx="2662190" cy="883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3500" b="1" dirty="0">
                <a:solidFill>
                  <a:schemeClr val="bg1"/>
                </a:solidFill>
              </a:rPr>
              <a:t>LES ÉLÈVES 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3500" b="1" dirty="0">
                <a:solidFill>
                  <a:schemeClr val="bg1"/>
                </a:solidFill>
              </a:rPr>
              <a:t>DE 6</a:t>
            </a:r>
            <a:r>
              <a:rPr lang="fr-FR" sz="3500" b="1" baseline="30000" dirty="0">
                <a:solidFill>
                  <a:schemeClr val="bg1"/>
                </a:solidFill>
              </a:rPr>
              <a:t>ème</a:t>
            </a:r>
            <a:r>
              <a:rPr lang="fr-FR" sz="3500" b="1" dirty="0">
                <a:solidFill>
                  <a:schemeClr val="bg1"/>
                </a:solidFill>
              </a:rPr>
              <a:t> </a:t>
            </a:r>
            <a:endParaRPr lang="fr-FR" sz="3500" kern="1200" dirty="0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10B4351-DEB2-4C26-840C-B26AF827BA25}"/>
              </a:ext>
            </a:extLst>
          </p:cNvPr>
          <p:cNvSpPr txBox="1"/>
          <p:nvPr/>
        </p:nvSpPr>
        <p:spPr>
          <a:xfrm>
            <a:off x="360219" y="1612212"/>
            <a:ext cx="1147156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Horaires du collège </a:t>
            </a:r>
            <a:r>
              <a:rPr lang="fr-F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sz="25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7h45 (ouverture du portail, accès Avenue du Prado, rue « Île de France ») – 17h (12h, le mercredi)</a:t>
            </a:r>
          </a:p>
          <a:p>
            <a:pPr algn="just"/>
            <a:endParaRPr lang="fr-FR" sz="2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Aide aux devoirs sur inscriptions </a:t>
            </a:r>
            <a:r>
              <a:rPr lang="fr-F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sz="25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17h00 – 17h55 (inscription sur le site du collège)</a:t>
            </a:r>
          </a:p>
          <a:p>
            <a:pPr algn="just"/>
            <a:endParaRPr lang="fr-FR" sz="2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Calendrier des événements de l’établissement </a:t>
            </a:r>
            <a:r>
              <a:rPr lang="fr-F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sz="25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Agenda (consultable sur le site du collège et sur École-Directe)</a:t>
            </a:r>
          </a:p>
          <a:p>
            <a:endParaRPr lang="fr-FR" sz="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fr-FR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www.ecoledeprovence.fr</a:t>
            </a:r>
          </a:p>
          <a:p>
            <a:pPr algn="ctr">
              <a:lnSpc>
                <a:spcPct val="150000"/>
              </a:lnSpc>
            </a:pPr>
            <a:r>
              <a:rPr lang="fr-FR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www.ecoledirecte.com</a:t>
            </a:r>
          </a:p>
          <a:p>
            <a:pPr algn="ctr"/>
            <a:endParaRPr lang="fr-FR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endParaRPr lang="fr-F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139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5659" y="-10107"/>
            <a:ext cx="10846196" cy="1096962"/>
          </a:xfrm>
        </p:spPr>
        <p:txBody>
          <a:bodyPr rtlCol="0">
            <a:normAutofit/>
          </a:bodyPr>
          <a:lstStyle/>
          <a:p>
            <a:pPr rtl="0"/>
            <a:r>
              <a:rPr lang="fr-FR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L’organisation du collège : La vie scolaire – M. CASSARD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13B2DC-51E8-4094-9D97-A3E6E7C930E3}"/>
              </a:ext>
            </a:extLst>
          </p:cNvPr>
          <p:cNvSpPr/>
          <p:nvPr/>
        </p:nvSpPr>
        <p:spPr>
          <a:xfrm>
            <a:off x="3589051" y="3762802"/>
            <a:ext cx="2662190" cy="883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3500" b="1" dirty="0">
                <a:solidFill>
                  <a:schemeClr val="bg1"/>
                </a:solidFill>
              </a:rPr>
              <a:t>LES ÉLÈVES 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3500" b="1" dirty="0">
                <a:solidFill>
                  <a:schemeClr val="bg1"/>
                </a:solidFill>
              </a:rPr>
              <a:t>DE 6</a:t>
            </a:r>
            <a:r>
              <a:rPr lang="fr-FR" sz="3500" b="1" baseline="30000" dirty="0">
                <a:solidFill>
                  <a:schemeClr val="bg1"/>
                </a:solidFill>
              </a:rPr>
              <a:t>ème</a:t>
            </a:r>
            <a:r>
              <a:rPr lang="fr-FR" sz="3500" b="1" dirty="0">
                <a:solidFill>
                  <a:schemeClr val="bg1"/>
                </a:solidFill>
              </a:rPr>
              <a:t> </a:t>
            </a:r>
            <a:endParaRPr lang="fr-FR" sz="3500" kern="1200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E24EC7D-1D4D-4ECD-8BE6-6E946900A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564" y="1924198"/>
            <a:ext cx="3768436" cy="284963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FDC64D6-2305-4C81-B9F2-DA472A44B558}"/>
              </a:ext>
            </a:extLst>
          </p:cNvPr>
          <p:cNvSpPr txBox="1"/>
          <p:nvPr/>
        </p:nvSpPr>
        <p:spPr>
          <a:xfrm>
            <a:off x="212438" y="1669033"/>
            <a:ext cx="8211126" cy="335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fr-F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fr-FR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Carte collège</a:t>
            </a:r>
            <a:r>
              <a:rPr lang="fr-F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</a:t>
            </a:r>
          </a:p>
          <a:p>
            <a:pPr marL="442913" indent="-442913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Absences, Retards, Autorisation de sorties</a:t>
            </a:r>
          </a:p>
          <a:p>
            <a:pPr marL="442913" indent="-442913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Règlement &amp; « </a:t>
            </a:r>
            <a:r>
              <a:rPr lang="fr-FR" sz="3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Dress</a:t>
            </a:r>
            <a:r>
              <a:rPr lang="fr-FR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code »</a:t>
            </a:r>
          </a:p>
          <a:p>
            <a:pPr>
              <a:lnSpc>
                <a:spcPct val="150000"/>
              </a:lnSpc>
            </a:pPr>
            <a:endParaRPr lang="fr-FR" sz="25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F2EEA2D-0B54-4B24-9B18-4651BCFF0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49" y="4773828"/>
            <a:ext cx="1908904" cy="190890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3B23DEE-15DC-4B85-8A29-15BF7621EF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427" y="4645860"/>
            <a:ext cx="2847975" cy="16002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B660B2F-F0AF-4588-92B5-824A948ABF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43" y="4945657"/>
            <a:ext cx="1608700" cy="16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5659" y="-10107"/>
            <a:ext cx="9980682" cy="1096962"/>
          </a:xfrm>
        </p:spPr>
        <p:txBody>
          <a:bodyPr rtlCol="0">
            <a:normAutofit/>
          </a:bodyPr>
          <a:lstStyle/>
          <a:p>
            <a:pPr algn="ctr" rtl="0"/>
            <a:r>
              <a:rPr lang="fr-FR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L’organisation du collège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13B2DC-51E8-4094-9D97-A3E6E7C930E3}"/>
              </a:ext>
            </a:extLst>
          </p:cNvPr>
          <p:cNvSpPr/>
          <p:nvPr/>
        </p:nvSpPr>
        <p:spPr>
          <a:xfrm>
            <a:off x="3589051" y="3762802"/>
            <a:ext cx="2662190" cy="883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3500" b="1" dirty="0">
                <a:solidFill>
                  <a:schemeClr val="bg1"/>
                </a:solidFill>
              </a:rPr>
              <a:t>LES ÉLÈVES 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3500" b="1" dirty="0">
                <a:solidFill>
                  <a:schemeClr val="bg1"/>
                </a:solidFill>
              </a:rPr>
              <a:t>DE 6</a:t>
            </a:r>
            <a:r>
              <a:rPr lang="fr-FR" sz="3500" b="1" baseline="30000" dirty="0">
                <a:solidFill>
                  <a:schemeClr val="bg1"/>
                </a:solidFill>
              </a:rPr>
              <a:t>ème</a:t>
            </a:r>
            <a:r>
              <a:rPr lang="fr-FR" sz="3500" b="1" dirty="0">
                <a:solidFill>
                  <a:schemeClr val="bg1"/>
                </a:solidFill>
              </a:rPr>
              <a:t> </a:t>
            </a:r>
            <a:endParaRPr lang="fr-FR" sz="3500" kern="1200" dirty="0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10B4351-DEB2-4C26-840C-B26AF827BA25}"/>
              </a:ext>
            </a:extLst>
          </p:cNvPr>
          <p:cNvSpPr txBox="1"/>
          <p:nvPr/>
        </p:nvSpPr>
        <p:spPr>
          <a:xfrm>
            <a:off x="184729" y="1649157"/>
            <a:ext cx="1147156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2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DÉBUT DU CYCLE 4… </a:t>
            </a:r>
          </a:p>
          <a:p>
            <a:endParaRPr lang="fr-F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5B98CAC-2EB7-4548-A38F-8E89533D9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64" y="3864044"/>
            <a:ext cx="3062427" cy="241931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F7DE9D6-0FBE-4A57-8996-F6C4E3FA213E}"/>
              </a:ext>
            </a:extLst>
          </p:cNvPr>
          <p:cNvSpPr txBox="1"/>
          <p:nvPr/>
        </p:nvSpPr>
        <p:spPr>
          <a:xfrm>
            <a:off x="7749309" y="57265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348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5659" y="-10107"/>
            <a:ext cx="9980682" cy="1096962"/>
          </a:xfrm>
        </p:spPr>
        <p:txBody>
          <a:bodyPr rtlCol="0">
            <a:normAutofit/>
          </a:bodyPr>
          <a:lstStyle/>
          <a:p>
            <a:pPr algn="ctr" rtl="0"/>
            <a:r>
              <a:rPr lang="fr-FR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L’organisation du collège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13B2DC-51E8-4094-9D97-A3E6E7C930E3}"/>
              </a:ext>
            </a:extLst>
          </p:cNvPr>
          <p:cNvSpPr/>
          <p:nvPr/>
        </p:nvSpPr>
        <p:spPr>
          <a:xfrm>
            <a:off x="3589051" y="3762802"/>
            <a:ext cx="2662190" cy="883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3500" b="1" dirty="0">
                <a:solidFill>
                  <a:schemeClr val="bg1"/>
                </a:solidFill>
              </a:rPr>
              <a:t>LES ÉLÈVES 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3500" b="1" dirty="0">
                <a:solidFill>
                  <a:schemeClr val="bg1"/>
                </a:solidFill>
              </a:rPr>
              <a:t>DE 6</a:t>
            </a:r>
            <a:r>
              <a:rPr lang="fr-FR" sz="3500" b="1" baseline="30000" dirty="0">
                <a:solidFill>
                  <a:schemeClr val="bg1"/>
                </a:solidFill>
              </a:rPr>
              <a:t>ème</a:t>
            </a:r>
            <a:r>
              <a:rPr lang="fr-FR" sz="3500" b="1" dirty="0">
                <a:solidFill>
                  <a:schemeClr val="bg1"/>
                </a:solidFill>
              </a:rPr>
              <a:t> </a:t>
            </a:r>
            <a:endParaRPr lang="fr-FR" sz="3500" kern="1200" dirty="0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10B4351-DEB2-4C26-840C-B26AF827BA25}"/>
              </a:ext>
            </a:extLst>
          </p:cNvPr>
          <p:cNvSpPr txBox="1"/>
          <p:nvPr/>
        </p:nvSpPr>
        <p:spPr>
          <a:xfrm>
            <a:off x="184729" y="1649157"/>
            <a:ext cx="1147156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2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Et une vie de collégien qui se poursuit… </a:t>
            </a:r>
          </a:p>
          <a:p>
            <a:endParaRPr lang="fr-F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F7DE9D6-0FBE-4A57-8996-F6C4E3FA213E}"/>
              </a:ext>
            </a:extLst>
          </p:cNvPr>
          <p:cNvSpPr txBox="1"/>
          <p:nvPr/>
        </p:nvSpPr>
        <p:spPr>
          <a:xfrm>
            <a:off x="7749309" y="57265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8A259A0-2BBA-4551-B11C-0D8B7828F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33" y="4405745"/>
            <a:ext cx="4593631" cy="22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5659" y="-10107"/>
            <a:ext cx="9980682" cy="1096962"/>
          </a:xfrm>
        </p:spPr>
        <p:txBody>
          <a:bodyPr rtlCol="0">
            <a:normAutofit/>
          </a:bodyPr>
          <a:lstStyle/>
          <a:p>
            <a:pPr algn="ctr" rtl="0"/>
            <a:r>
              <a:rPr lang="fr-FR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L’organisation du collège : Le suivi pédagogique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13B2DC-51E8-4094-9D97-A3E6E7C930E3}"/>
              </a:ext>
            </a:extLst>
          </p:cNvPr>
          <p:cNvSpPr/>
          <p:nvPr/>
        </p:nvSpPr>
        <p:spPr>
          <a:xfrm>
            <a:off x="3589051" y="3762802"/>
            <a:ext cx="2662190" cy="883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3500" b="1" dirty="0">
                <a:solidFill>
                  <a:schemeClr val="bg1"/>
                </a:solidFill>
              </a:rPr>
              <a:t>LES ÉLÈVES 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3500" b="1" dirty="0">
                <a:solidFill>
                  <a:schemeClr val="bg1"/>
                </a:solidFill>
              </a:rPr>
              <a:t>DE 6</a:t>
            </a:r>
            <a:r>
              <a:rPr lang="fr-FR" sz="3500" b="1" baseline="30000" dirty="0">
                <a:solidFill>
                  <a:schemeClr val="bg1"/>
                </a:solidFill>
              </a:rPr>
              <a:t>ème</a:t>
            </a:r>
            <a:r>
              <a:rPr lang="fr-FR" sz="3500" b="1" dirty="0">
                <a:solidFill>
                  <a:schemeClr val="bg1"/>
                </a:solidFill>
              </a:rPr>
              <a:t> </a:t>
            </a:r>
            <a:endParaRPr lang="fr-FR" sz="3500" kern="1200" dirty="0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10B4351-DEB2-4C26-840C-B26AF827BA25}"/>
              </a:ext>
            </a:extLst>
          </p:cNvPr>
          <p:cNvSpPr txBox="1"/>
          <p:nvPr/>
        </p:nvSpPr>
        <p:spPr>
          <a:xfrm>
            <a:off x="360219" y="1612212"/>
            <a:ext cx="1147156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2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 ÉCOLE-DIRECTE : </a:t>
            </a:r>
          </a:p>
          <a:p>
            <a:pPr algn="just"/>
            <a:endParaRPr lang="fr-FR" sz="2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Cahier de textes </a:t>
            </a:r>
            <a:r>
              <a:rPr lang="fr-F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sz="25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contenus de séances, travail à faire, dates des évaluations …</a:t>
            </a:r>
          </a:p>
          <a:p>
            <a:pPr algn="just"/>
            <a:endParaRPr lang="fr-F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Carnet de notes </a:t>
            </a:r>
            <a:r>
              <a:rPr lang="fr-FR" sz="25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types d’évaluation, notes, compétences…</a:t>
            </a:r>
          </a:p>
          <a:p>
            <a:pPr algn="just"/>
            <a:endParaRPr lang="fr-F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Messagerie pour différents interlocuteurs </a:t>
            </a:r>
            <a:r>
              <a:rPr lang="fr-F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sz="25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professeurs, le professeur principal, le préfet</a:t>
            </a:r>
          </a:p>
          <a:p>
            <a:pPr algn="just"/>
            <a:endParaRPr lang="fr-F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endParaRPr lang="fr-F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623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5659" y="-10107"/>
            <a:ext cx="9980682" cy="1096962"/>
          </a:xfrm>
        </p:spPr>
        <p:txBody>
          <a:bodyPr rtlCol="0">
            <a:normAutofit/>
          </a:bodyPr>
          <a:lstStyle/>
          <a:p>
            <a:pPr algn="ctr"/>
            <a:r>
              <a:rPr lang="fr-FR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L’organisation du collège : Le suivi pédagogique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13B2DC-51E8-4094-9D97-A3E6E7C930E3}"/>
              </a:ext>
            </a:extLst>
          </p:cNvPr>
          <p:cNvSpPr/>
          <p:nvPr/>
        </p:nvSpPr>
        <p:spPr>
          <a:xfrm>
            <a:off x="3589051" y="3762802"/>
            <a:ext cx="2662190" cy="883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3500" b="1" dirty="0">
                <a:solidFill>
                  <a:schemeClr val="bg1"/>
                </a:solidFill>
              </a:rPr>
              <a:t>LES ÉLÈVES 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3500" b="1" dirty="0">
                <a:solidFill>
                  <a:schemeClr val="bg1"/>
                </a:solidFill>
              </a:rPr>
              <a:t>DE 6</a:t>
            </a:r>
            <a:r>
              <a:rPr lang="fr-FR" sz="3500" b="1" baseline="30000" dirty="0">
                <a:solidFill>
                  <a:schemeClr val="bg1"/>
                </a:solidFill>
              </a:rPr>
              <a:t>ème</a:t>
            </a:r>
            <a:r>
              <a:rPr lang="fr-FR" sz="3500" b="1" dirty="0">
                <a:solidFill>
                  <a:schemeClr val="bg1"/>
                </a:solidFill>
              </a:rPr>
              <a:t> </a:t>
            </a:r>
            <a:endParaRPr lang="fr-FR" sz="3500" kern="1200" dirty="0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10B4351-DEB2-4C26-840C-B26AF827BA25}"/>
              </a:ext>
            </a:extLst>
          </p:cNvPr>
          <p:cNvSpPr txBox="1"/>
          <p:nvPr/>
        </p:nvSpPr>
        <p:spPr>
          <a:xfrm>
            <a:off x="277092" y="1913200"/>
            <a:ext cx="114715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2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fr-F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Arrêt des notes </a:t>
            </a:r>
            <a:r>
              <a:rPr lang="fr-FR" sz="25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mi-trimestre</a:t>
            </a:r>
            <a:r>
              <a:rPr lang="fr-F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09/10/22</a:t>
            </a:r>
          </a:p>
          <a:p>
            <a:pPr algn="just"/>
            <a:endParaRPr lang="fr-FR" sz="2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fr-F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Rencontre professeur principal-préfet : du 10/10/22 au 18/10/22</a:t>
            </a:r>
          </a:p>
          <a:p>
            <a:pPr algn="just"/>
            <a:r>
              <a:rPr lang="fr-F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  Relevé de notes </a:t>
            </a:r>
            <a:r>
              <a:rPr lang="fr-FR" sz="25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mi-trimestre</a:t>
            </a:r>
            <a:r>
              <a:rPr lang="fr-F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(avec une « alerte » si nécessaire)</a:t>
            </a:r>
          </a:p>
          <a:p>
            <a:pPr algn="just"/>
            <a:endParaRPr lang="fr-FR" sz="2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 du 1</a:t>
            </a:r>
            <a:r>
              <a:rPr lang="fr-FR" sz="25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fr-F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trimestre : 27/11/22</a:t>
            </a:r>
          </a:p>
          <a:p>
            <a:pPr algn="ctr"/>
            <a:r>
              <a:rPr lang="fr-F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  Bulletin du 1</a:t>
            </a:r>
            <a:r>
              <a:rPr lang="fr-FR" sz="25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er</a:t>
            </a:r>
            <a:r>
              <a:rPr lang="fr-F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trimestre (avec relevé de notes et appréciations)</a:t>
            </a:r>
          </a:p>
          <a:p>
            <a:pPr algn="ctr"/>
            <a:endParaRPr lang="fr-FR" sz="3500" dirty="0">
              <a:solidFill>
                <a:srgbClr val="FF0000"/>
              </a:solidFill>
            </a:endParaRPr>
          </a:p>
          <a:p>
            <a:pPr algn="ctr"/>
            <a:r>
              <a:rPr lang="fr-FR" sz="2600" b="1" u="sng" dirty="0">
                <a:solidFill>
                  <a:schemeClr val="tx2"/>
                </a:solidFill>
              </a:rPr>
              <a:t>Réunion parents-professeurs </a:t>
            </a:r>
            <a:r>
              <a:rPr lang="fr-FR" sz="2600" u="sng" dirty="0">
                <a:solidFill>
                  <a:schemeClr val="tx2"/>
                </a:solidFill>
              </a:rPr>
              <a:t>sur rendez-vous </a:t>
            </a:r>
            <a:r>
              <a:rPr lang="fr-FR" sz="2500" dirty="0">
                <a:solidFill>
                  <a:schemeClr val="tx2"/>
                </a:solidFill>
              </a:rPr>
              <a:t>: </a:t>
            </a:r>
          </a:p>
          <a:p>
            <a:pPr algn="ctr"/>
            <a:endParaRPr lang="fr-FR" sz="1000" b="1" dirty="0">
              <a:solidFill>
                <a:srgbClr val="FF0000"/>
              </a:solidFill>
            </a:endParaRPr>
          </a:p>
          <a:p>
            <a:pPr algn="ctr"/>
            <a:r>
              <a:rPr lang="fr-F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Jeudi 12/01/2023</a:t>
            </a:r>
            <a:endParaRPr lang="fr-F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endParaRPr lang="fr-F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8123441-A1D3-40BE-A59D-E5D62ACCF6BB}"/>
              </a:ext>
            </a:extLst>
          </p:cNvPr>
          <p:cNvSpPr txBox="1"/>
          <p:nvPr/>
        </p:nvSpPr>
        <p:spPr>
          <a:xfrm>
            <a:off x="3131127" y="1543868"/>
            <a:ext cx="47474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fr-FR" sz="3400" b="1" u="sng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fr-FR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TRIMESTRE</a:t>
            </a:r>
          </a:p>
        </p:txBody>
      </p:sp>
    </p:spTree>
    <p:extLst>
      <p:ext uri="{BB962C8B-B14F-4D97-AF65-F5344CB8AC3E}">
        <p14:creationId xmlns:p14="http://schemas.microsoft.com/office/powerpoint/2010/main" val="31142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5659" y="-10107"/>
            <a:ext cx="9980682" cy="1096962"/>
          </a:xfrm>
        </p:spPr>
        <p:txBody>
          <a:bodyPr rtlCol="0">
            <a:normAutofit/>
          </a:bodyPr>
          <a:lstStyle/>
          <a:p>
            <a:pPr algn="ctr"/>
            <a:r>
              <a:rPr lang="fr-FR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L’organisation du collège : Le suivi pédagogique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13B2DC-51E8-4094-9D97-A3E6E7C930E3}"/>
              </a:ext>
            </a:extLst>
          </p:cNvPr>
          <p:cNvSpPr/>
          <p:nvPr/>
        </p:nvSpPr>
        <p:spPr>
          <a:xfrm>
            <a:off x="3589051" y="3762802"/>
            <a:ext cx="2662190" cy="883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3500" b="1" dirty="0">
                <a:solidFill>
                  <a:schemeClr val="bg1"/>
                </a:solidFill>
              </a:rPr>
              <a:t>LES ÉLÈVES 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3500" b="1" dirty="0">
                <a:solidFill>
                  <a:schemeClr val="bg1"/>
                </a:solidFill>
              </a:rPr>
              <a:t>DE 6</a:t>
            </a:r>
            <a:r>
              <a:rPr lang="fr-FR" sz="3500" b="1" baseline="30000" dirty="0">
                <a:solidFill>
                  <a:schemeClr val="bg1"/>
                </a:solidFill>
              </a:rPr>
              <a:t>ème</a:t>
            </a:r>
            <a:r>
              <a:rPr lang="fr-FR" sz="3500" b="1" dirty="0">
                <a:solidFill>
                  <a:schemeClr val="bg1"/>
                </a:solidFill>
              </a:rPr>
              <a:t> </a:t>
            </a:r>
            <a:endParaRPr lang="fr-FR" sz="3500" kern="1200" dirty="0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10B4351-DEB2-4C26-840C-B26AF827BA25}"/>
              </a:ext>
            </a:extLst>
          </p:cNvPr>
          <p:cNvSpPr txBox="1"/>
          <p:nvPr/>
        </p:nvSpPr>
        <p:spPr>
          <a:xfrm>
            <a:off x="515460" y="2245709"/>
            <a:ext cx="114715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2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fr-F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Arrêt des notes </a:t>
            </a:r>
            <a:r>
              <a:rPr lang="fr-FR" sz="25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mi-trimestre</a:t>
            </a:r>
            <a:r>
              <a:rPr lang="fr-F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19/01/23</a:t>
            </a:r>
          </a:p>
          <a:p>
            <a:pPr algn="just"/>
            <a:endParaRPr lang="fr-FR" sz="2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fr-F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Rencontre professeur principal-préfet : du 30/01/23 au 07/02/23</a:t>
            </a:r>
          </a:p>
          <a:p>
            <a:pPr algn="just"/>
            <a:r>
              <a:rPr lang="fr-F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  Relevé de notes </a:t>
            </a:r>
            <a:r>
              <a:rPr lang="fr-FR" sz="25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mi-trimestre</a:t>
            </a:r>
            <a:r>
              <a:rPr lang="fr-F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(avec une « alerte » si nécessaire)</a:t>
            </a:r>
          </a:p>
          <a:p>
            <a:pPr algn="just"/>
            <a:endParaRPr lang="fr-FR" sz="2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 du 2</a:t>
            </a:r>
            <a:r>
              <a:rPr lang="fr-FR" sz="25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trimestre : 12/03/23</a:t>
            </a:r>
          </a:p>
          <a:p>
            <a:pPr algn="ctr"/>
            <a:r>
              <a:rPr lang="fr-F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  Bulletin du 2</a:t>
            </a:r>
            <a:r>
              <a:rPr lang="fr-FR" sz="25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er</a:t>
            </a:r>
            <a:r>
              <a:rPr lang="fr-F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trimestre (avec relevé de notes et appréciations)</a:t>
            </a:r>
          </a:p>
          <a:p>
            <a:pPr algn="ctr"/>
            <a:endParaRPr lang="fr-FR" sz="3500" dirty="0">
              <a:solidFill>
                <a:srgbClr val="FF0000"/>
              </a:solidFill>
            </a:endParaRPr>
          </a:p>
          <a:p>
            <a:pPr algn="ctr"/>
            <a:endParaRPr lang="fr-FR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endParaRPr lang="fr-F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8123441-A1D3-40BE-A59D-E5D62ACCF6BB}"/>
              </a:ext>
            </a:extLst>
          </p:cNvPr>
          <p:cNvSpPr txBox="1"/>
          <p:nvPr/>
        </p:nvSpPr>
        <p:spPr>
          <a:xfrm>
            <a:off x="3131127" y="1543868"/>
            <a:ext cx="47474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sz="3400" b="1" u="sng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 </a:t>
            </a:r>
            <a:r>
              <a:rPr lang="fr-FR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TRIMESTRE</a:t>
            </a:r>
          </a:p>
        </p:txBody>
      </p:sp>
    </p:spTree>
    <p:extLst>
      <p:ext uri="{BB962C8B-B14F-4D97-AF65-F5344CB8AC3E}">
        <p14:creationId xmlns:p14="http://schemas.microsoft.com/office/powerpoint/2010/main" val="244014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5659" y="-10107"/>
            <a:ext cx="9980682" cy="1096962"/>
          </a:xfrm>
        </p:spPr>
        <p:txBody>
          <a:bodyPr rtlCol="0">
            <a:normAutofit/>
          </a:bodyPr>
          <a:lstStyle/>
          <a:p>
            <a:pPr algn="ctr"/>
            <a:r>
              <a:rPr lang="fr-FR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L’organisation du collège : Le suivi pédagogique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13B2DC-51E8-4094-9D97-A3E6E7C930E3}"/>
              </a:ext>
            </a:extLst>
          </p:cNvPr>
          <p:cNvSpPr/>
          <p:nvPr/>
        </p:nvSpPr>
        <p:spPr>
          <a:xfrm>
            <a:off x="3589051" y="3762802"/>
            <a:ext cx="2662190" cy="883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3500" b="1" dirty="0">
                <a:solidFill>
                  <a:schemeClr val="bg1"/>
                </a:solidFill>
              </a:rPr>
              <a:t>LES ÉLÈVES 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3500" b="1" dirty="0">
                <a:solidFill>
                  <a:schemeClr val="bg1"/>
                </a:solidFill>
              </a:rPr>
              <a:t>DE 6</a:t>
            </a:r>
            <a:r>
              <a:rPr lang="fr-FR" sz="3500" b="1" baseline="30000" dirty="0">
                <a:solidFill>
                  <a:schemeClr val="bg1"/>
                </a:solidFill>
              </a:rPr>
              <a:t>ème</a:t>
            </a:r>
            <a:r>
              <a:rPr lang="fr-FR" sz="3500" b="1" dirty="0">
                <a:solidFill>
                  <a:schemeClr val="bg1"/>
                </a:solidFill>
              </a:rPr>
              <a:t> </a:t>
            </a:r>
            <a:endParaRPr lang="fr-FR" sz="3500" kern="1200" dirty="0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10B4351-DEB2-4C26-840C-B26AF827BA25}"/>
              </a:ext>
            </a:extLst>
          </p:cNvPr>
          <p:cNvSpPr txBox="1"/>
          <p:nvPr/>
        </p:nvSpPr>
        <p:spPr>
          <a:xfrm>
            <a:off x="515460" y="2245709"/>
            <a:ext cx="114715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2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fr-F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Arrêt des notes </a:t>
            </a:r>
            <a:r>
              <a:rPr lang="fr-FR" sz="25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mi-trimestre</a:t>
            </a:r>
            <a:r>
              <a:rPr lang="fr-F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30/04/23</a:t>
            </a:r>
          </a:p>
          <a:p>
            <a:pPr algn="just"/>
            <a:endParaRPr lang="fr-FR" sz="2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fr-F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Rencontre professeur principal-préfet : du 04/05/23 au 12/05/23</a:t>
            </a:r>
          </a:p>
          <a:p>
            <a:pPr algn="just"/>
            <a:r>
              <a:rPr lang="fr-F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  Relevé de notes </a:t>
            </a:r>
            <a:r>
              <a:rPr lang="fr-FR" sz="25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mi-trimestre</a:t>
            </a:r>
            <a:r>
              <a:rPr lang="fr-F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(avec une « alerte » si nécessaire)</a:t>
            </a:r>
          </a:p>
          <a:p>
            <a:pPr algn="just"/>
            <a:endParaRPr lang="fr-FR" sz="2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 du 3</a:t>
            </a:r>
            <a:r>
              <a:rPr lang="fr-FR" sz="25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trimestre : 11/06/23</a:t>
            </a:r>
          </a:p>
          <a:p>
            <a:pPr algn="ctr"/>
            <a:r>
              <a:rPr lang="fr-F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  Bulletin du 3</a:t>
            </a:r>
            <a:r>
              <a:rPr lang="fr-FR" sz="25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er</a:t>
            </a:r>
            <a:r>
              <a:rPr lang="fr-F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trimestre (avec « </a:t>
            </a:r>
            <a:r>
              <a:rPr lang="fr-F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contrat</a:t>
            </a:r>
            <a:r>
              <a:rPr lang="fr-FR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 » si nécessaire)</a:t>
            </a:r>
          </a:p>
          <a:p>
            <a:pPr algn="ctr"/>
            <a:endParaRPr lang="fr-FR" sz="3500" dirty="0">
              <a:solidFill>
                <a:srgbClr val="FF0000"/>
              </a:solidFill>
            </a:endParaRPr>
          </a:p>
          <a:p>
            <a:pPr algn="ctr"/>
            <a:endParaRPr lang="fr-FR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endParaRPr lang="fr-F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8123441-A1D3-40BE-A59D-E5D62ACCF6BB}"/>
              </a:ext>
            </a:extLst>
          </p:cNvPr>
          <p:cNvSpPr txBox="1"/>
          <p:nvPr/>
        </p:nvSpPr>
        <p:spPr>
          <a:xfrm>
            <a:off x="3131127" y="1543868"/>
            <a:ext cx="47474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fr-FR" sz="3400" b="1" u="sng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 </a:t>
            </a:r>
            <a:r>
              <a:rPr lang="fr-FR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TRIMESTRE</a:t>
            </a:r>
          </a:p>
        </p:txBody>
      </p:sp>
    </p:spTree>
    <p:extLst>
      <p:ext uri="{BB962C8B-B14F-4D97-AF65-F5344CB8AC3E}">
        <p14:creationId xmlns:p14="http://schemas.microsoft.com/office/powerpoint/2010/main" val="121382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5659" y="-10107"/>
            <a:ext cx="9980682" cy="1096962"/>
          </a:xfrm>
        </p:spPr>
        <p:txBody>
          <a:bodyPr rtlCol="0">
            <a:normAutofit/>
          </a:bodyPr>
          <a:lstStyle/>
          <a:p>
            <a:pPr rtl="0"/>
            <a:r>
              <a:rPr lang="fr-FR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collège de Provence : Une équipe</a:t>
            </a:r>
          </a:p>
        </p:txBody>
      </p:sp>
      <p:sp>
        <p:nvSpPr>
          <p:cNvPr id="11" name="Ovale 79" descr="Grand cercle de couleur deuxième niveau de hiérarchie">
            <a:extLst>
              <a:ext uri="{FF2B5EF4-FFF2-40B4-BE49-F238E27FC236}">
                <a16:creationId xmlns:a16="http://schemas.microsoft.com/office/drawing/2014/main" id="{0F314A56-702E-47B4-9CD1-9E766D787EFB}"/>
              </a:ext>
            </a:extLst>
          </p:cNvPr>
          <p:cNvSpPr/>
          <p:nvPr/>
        </p:nvSpPr>
        <p:spPr>
          <a:xfrm>
            <a:off x="5830421" y="3415534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2" name="Ovale 78" descr="Grand cercle de couleur deuxième niveau de hiérarchie">
            <a:extLst>
              <a:ext uri="{FF2B5EF4-FFF2-40B4-BE49-F238E27FC236}">
                <a16:creationId xmlns:a16="http://schemas.microsoft.com/office/drawing/2014/main" id="{CB50B8A2-CF31-4558-A586-A1F2A2542D43}"/>
              </a:ext>
            </a:extLst>
          </p:cNvPr>
          <p:cNvSpPr/>
          <p:nvPr/>
        </p:nvSpPr>
        <p:spPr>
          <a:xfrm>
            <a:off x="5097226" y="1481669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3" name="Ovale 77" descr="Grand cercle de couleur deuxième niveau de hiérarchie">
            <a:extLst>
              <a:ext uri="{FF2B5EF4-FFF2-40B4-BE49-F238E27FC236}">
                <a16:creationId xmlns:a16="http://schemas.microsoft.com/office/drawing/2014/main" id="{9F7CF74E-54DF-48E2-BA10-2EE2EE872EF7}"/>
              </a:ext>
            </a:extLst>
          </p:cNvPr>
          <p:cNvSpPr/>
          <p:nvPr/>
        </p:nvSpPr>
        <p:spPr>
          <a:xfrm>
            <a:off x="2168646" y="3781586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4" name="Ovale 76" descr="Grand cercle de couleur deuxième niveau de hiérarchie">
            <a:extLst>
              <a:ext uri="{FF2B5EF4-FFF2-40B4-BE49-F238E27FC236}">
                <a16:creationId xmlns:a16="http://schemas.microsoft.com/office/drawing/2014/main" id="{6F80969A-A967-4DBE-A313-1E36DB8AD9EE}"/>
              </a:ext>
            </a:extLst>
          </p:cNvPr>
          <p:cNvSpPr/>
          <p:nvPr/>
        </p:nvSpPr>
        <p:spPr>
          <a:xfrm>
            <a:off x="2508918" y="1652776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5" name="Ellipse 31" descr="Cercle niveau intermédiaire">
            <a:extLst>
              <a:ext uri="{FF2B5EF4-FFF2-40B4-BE49-F238E27FC236}">
                <a16:creationId xmlns:a16="http://schemas.microsoft.com/office/drawing/2014/main" id="{2B5C9416-92E2-4D90-B172-469B78CEA990}"/>
              </a:ext>
            </a:extLst>
          </p:cNvPr>
          <p:cNvSpPr/>
          <p:nvPr/>
        </p:nvSpPr>
        <p:spPr>
          <a:xfrm>
            <a:off x="2670196" y="1448999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6" name="Ovale 32" descr="Cercle niveau élevé">
            <a:extLst>
              <a:ext uri="{FF2B5EF4-FFF2-40B4-BE49-F238E27FC236}">
                <a16:creationId xmlns:a16="http://schemas.microsoft.com/office/drawing/2014/main" id="{15377DD8-26C1-4173-98EB-8FF26EDFE71A}"/>
              </a:ext>
            </a:extLst>
          </p:cNvPr>
          <p:cNvSpPr/>
          <p:nvPr/>
        </p:nvSpPr>
        <p:spPr>
          <a:xfrm>
            <a:off x="3492514" y="2573244"/>
            <a:ext cx="2919412" cy="291941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13B2DC-51E8-4094-9D97-A3E6E7C930E3}"/>
              </a:ext>
            </a:extLst>
          </p:cNvPr>
          <p:cNvSpPr/>
          <p:nvPr/>
        </p:nvSpPr>
        <p:spPr>
          <a:xfrm>
            <a:off x="3589051" y="3762802"/>
            <a:ext cx="2662190" cy="883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3500" b="1" dirty="0">
                <a:solidFill>
                  <a:schemeClr val="bg1"/>
                </a:solidFill>
              </a:rPr>
              <a:t>LES ÉLÈVES 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3500" b="1" dirty="0">
                <a:solidFill>
                  <a:schemeClr val="bg1"/>
                </a:solidFill>
              </a:rPr>
              <a:t>DE 5</a:t>
            </a:r>
            <a:r>
              <a:rPr lang="fr-FR" sz="3500" b="1" baseline="30000" dirty="0">
                <a:solidFill>
                  <a:schemeClr val="bg1"/>
                </a:solidFill>
              </a:rPr>
              <a:t>ème</a:t>
            </a:r>
            <a:r>
              <a:rPr lang="fr-FR" sz="3500" b="1" dirty="0">
                <a:solidFill>
                  <a:schemeClr val="bg1"/>
                </a:solidFill>
              </a:rPr>
              <a:t> </a:t>
            </a:r>
            <a:endParaRPr lang="fr-FR" sz="3500" kern="120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E35C78-FFFB-43BD-B165-0D83513CED30}"/>
              </a:ext>
            </a:extLst>
          </p:cNvPr>
          <p:cNvSpPr/>
          <p:nvPr/>
        </p:nvSpPr>
        <p:spPr>
          <a:xfrm>
            <a:off x="2007368" y="2043201"/>
            <a:ext cx="2058198" cy="963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Mme VUILMET</a:t>
            </a: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2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Préfet des Études 6</a:t>
            </a:r>
            <a:r>
              <a:rPr lang="fr-FR" sz="2200" b="1" kern="12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fr-FR" sz="22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-5</a:t>
            </a:r>
            <a:r>
              <a:rPr lang="fr-FR" sz="2200" b="1" kern="12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fr-FR" sz="22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fr-FR" sz="22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1D2949-F9B8-4C78-970E-91770E241EBA}"/>
              </a:ext>
            </a:extLst>
          </p:cNvPr>
          <p:cNvSpPr/>
          <p:nvPr/>
        </p:nvSpPr>
        <p:spPr>
          <a:xfrm>
            <a:off x="6643262" y="4220123"/>
            <a:ext cx="1871578" cy="527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Mme ALEXANDRE</a:t>
            </a: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2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Assistante d’Éducation</a:t>
            </a:r>
            <a:endParaRPr lang="fr-FR" sz="22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Ovale 70" descr="Petit cercle de couleur deuxième niveau de hiérarchie">
            <a:extLst>
              <a:ext uri="{FF2B5EF4-FFF2-40B4-BE49-F238E27FC236}">
                <a16:creationId xmlns:a16="http://schemas.microsoft.com/office/drawing/2014/main" id="{566CB638-F363-4D50-B977-728AE6495B20}"/>
              </a:ext>
            </a:extLst>
          </p:cNvPr>
          <p:cNvSpPr/>
          <p:nvPr/>
        </p:nvSpPr>
        <p:spPr>
          <a:xfrm>
            <a:off x="3689607" y="3023439"/>
            <a:ext cx="213490" cy="21349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28" name="Ovale 72" descr="Petit cercle de couleur deuxième niveau de hiérarchie">
            <a:extLst>
              <a:ext uri="{FF2B5EF4-FFF2-40B4-BE49-F238E27FC236}">
                <a16:creationId xmlns:a16="http://schemas.microsoft.com/office/drawing/2014/main" id="{AA9D95C4-9260-45E2-AC61-1ECE74436620}"/>
              </a:ext>
            </a:extLst>
          </p:cNvPr>
          <p:cNvSpPr/>
          <p:nvPr/>
        </p:nvSpPr>
        <p:spPr>
          <a:xfrm>
            <a:off x="5637882" y="2700381"/>
            <a:ext cx="213490" cy="2134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29" name="Ovale 73" descr="Petit cercle de couleur deuxième niveau de hiérarchie">
            <a:extLst>
              <a:ext uri="{FF2B5EF4-FFF2-40B4-BE49-F238E27FC236}">
                <a16:creationId xmlns:a16="http://schemas.microsoft.com/office/drawing/2014/main" id="{B972D1BB-A27C-4661-B9DF-CC0C4FC5AD14}"/>
              </a:ext>
            </a:extLst>
          </p:cNvPr>
          <p:cNvSpPr/>
          <p:nvPr/>
        </p:nvSpPr>
        <p:spPr>
          <a:xfrm>
            <a:off x="6309745" y="4148907"/>
            <a:ext cx="213490" cy="21349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31" name="Ovale 71" descr="Petit cercle de couleur deuxième niveau de hiérarchie">
            <a:extLst>
              <a:ext uri="{FF2B5EF4-FFF2-40B4-BE49-F238E27FC236}">
                <a16:creationId xmlns:a16="http://schemas.microsoft.com/office/drawing/2014/main" id="{C3CB1272-F075-4A59-8F84-13969369C32E}"/>
              </a:ext>
            </a:extLst>
          </p:cNvPr>
          <p:cNvSpPr/>
          <p:nvPr/>
        </p:nvSpPr>
        <p:spPr>
          <a:xfrm>
            <a:off x="3493673" y="4405534"/>
            <a:ext cx="213490" cy="2134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EF906EB-264B-4AAC-9DE2-DDB977CE82A2}"/>
              </a:ext>
            </a:extLst>
          </p:cNvPr>
          <p:cNvSpPr/>
          <p:nvPr/>
        </p:nvSpPr>
        <p:spPr>
          <a:xfrm>
            <a:off x="1593857" y="4255652"/>
            <a:ext cx="1872127" cy="813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PROFESSEURS</a:t>
            </a:r>
            <a:endParaRPr lang="fr-FR" sz="22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D2063708-2C50-484A-84CE-4D8798251A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2"/>
          <a:stretch/>
        </p:blipFill>
        <p:spPr>
          <a:xfrm rot="10800000">
            <a:off x="8150315" y="1449000"/>
            <a:ext cx="3834669" cy="2114244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656CA2B3-1C9B-45EB-A67A-A1F6B969FB6C}"/>
              </a:ext>
            </a:extLst>
          </p:cNvPr>
          <p:cNvSpPr/>
          <p:nvPr/>
        </p:nvSpPr>
        <p:spPr>
          <a:xfrm>
            <a:off x="6134716" y="2179902"/>
            <a:ext cx="1704003" cy="1086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M. CASSARD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Conseiller Général d’Éducation</a:t>
            </a:r>
            <a:endParaRPr lang="fr-FR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Ovale 71" descr="Petit cercle de couleur deuxième niveau de hiérarchie">
            <a:extLst>
              <a:ext uri="{FF2B5EF4-FFF2-40B4-BE49-F238E27FC236}">
                <a16:creationId xmlns:a16="http://schemas.microsoft.com/office/drawing/2014/main" id="{7EFCEA3D-32E8-41A3-A534-11ED61C1B74C}"/>
              </a:ext>
            </a:extLst>
          </p:cNvPr>
          <p:cNvSpPr/>
          <p:nvPr/>
        </p:nvSpPr>
        <p:spPr>
          <a:xfrm>
            <a:off x="4912512" y="5385911"/>
            <a:ext cx="213490" cy="2134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47" name="Ovale 77" descr="Grand cercle de couleur deuxième niveau de hiérarchie">
            <a:extLst>
              <a:ext uri="{FF2B5EF4-FFF2-40B4-BE49-F238E27FC236}">
                <a16:creationId xmlns:a16="http://schemas.microsoft.com/office/drawing/2014/main" id="{703B3728-2B35-4BC4-A32F-4C2995DCE870}"/>
              </a:ext>
            </a:extLst>
          </p:cNvPr>
          <p:cNvSpPr/>
          <p:nvPr/>
        </p:nvSpPr>
        <p:spPr>
          <a:xfrm>
            <a:off x="4038544" y="4627076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F361643-F96A-455D-A68F-81E62E76B0FA}"/>
              </a:ext>
            </a:extLst>
          </p:cNvPr>
          <p:cNvSpPr/>
          <p:nvPr/>
        </p:nvSpPr>
        <p:spPr>
          <a:xfrm>
            <a:off x="3909914" y="5706485"/>
            <a:ext cx="2117363" cy="813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Mme GRAILLON Animatrice en Pastorale</a:t>
            </a:r>
            <a:endParaRPr lang="fr-FR" sz="22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549FA1-C989-4E94-9E30-031DE1F92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fr-FR" sz="5000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sz="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A.S.S.R. 1</a:t>
            </a:r>
            <a:r>
              <a:rPr lang="fr-FR" sz="5000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fr-FR" sz="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9C0E280-3358-4C71-9E25-77A771553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E0A10B8-EF7B-40FD-9621-804BB5DBE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0" y="1600199"/>
            <a:ext cx="8281483" cy="4148844"/>
          </a:xfrm>
          <a:prstGeom prst="rect">
            <a:avLst/>
          </a:prstGeo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F2F1119-1DD1-459B-88BE-1320847F630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962884" y="2717942"/>
            <a:ext cx="2826326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fr-FR" sz="3000" b="1" dirty="0"/>
              <a:t>Passage dans l’établissement : </a:t>
            </a:r>
          </a:p>
          <a:p>
            <a:pPr marL="0" indent="0" algn="ctr">
              <a:buNone/>
            </a:pPr>
            <a:r>
              <a:rPr lang="fr-F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Avril – Mai 2023</a:t>
            </a:r>
            <a:endParaRPr lang="fr-FR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690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549FA1-C989-4E94-9E30-031DE1F92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fr-FR" sz="5000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sz="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A.S.S.R. 1</a:t>
            </a:r>
            <a:r>
              <a:rPr lang="fr-FR" sz="5000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fr-FR" sz="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niveau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E0A10B8-EF7B-40FD-9621-804BB5DBE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0" y="1600199"/>
            <a:ext cx="4752049" cy="2380674"/>
          </a:xfrm>
          <a:prstGeom prst="rect">
            <a:avLst/>
          </a:prstGeo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F2F1119-1DD1-459B-88BE-1320847F630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73600" y="3980873"/>
            <a:ext cx="7115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fr-FR" sz="3000" b="1" dirty="0"/>
              <a:t>Entraînement au autonomie : </a:t>
            </a:r>
          </a:p>
          <a:p>
            <a:pPr marL="0" indent="0" algn="ctr">
              <a:buNone/>
            </a:pPr>
            <a:r>
              <a:rPr lang="fr-F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https://e-assr.education-securite-routiere.fr/preparer/assr </a:t>
            </a:r>
            <a:endParaRPr lang="fr-FR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825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106618-3F4D-4993-A208-8B6BA924E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10792132" cy="867697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 EARS : </a:t>
            </a:r>
            <a:r>
              <a:rPr lang="fr-FR" sz="2800" b="1" dirty="0">
                <a:solidFill>
                  <a:srgbClr val="0070C0"/>
                </a:solidFill>
              </a:rPr>
              <a:t>E</a:t>
            </a:r>
            <a:r>
              <a:rPr lang="fr-FR" sz="2800" b="1" dirty="0"/>
              <a:t>ducation </a:t>
            </a:r>
            <a:r>
              <a:rPr lang="fr-FR" sz="2800" b="1" dirty="0">
                <a:solidFill>
                  <a:srgbClr val="0070C0"/>
                </a:solidFill>
              </a:rPr>
              <a:t>A</a:t>
            </a:r>
            <a:r>
              <a:rPr lang="fr-FR" sz="2800" b="1" dirty="0"/>
              <a:t>ffective </a:t>
            </a:r>
            <a:r>
              <a:rPr lang="fr-FR" sz="2800" b="1" dirty="0">
                <a:solidFill>
                  <a:srgbClr val="0070C0"/>
                </a:solidFill>
              </a:rPr>
              <a:t>R</a:t>
            </a:r>
            <a:r>
              <a:rPr lang="fr-FR" sz="2800" b="1" dirty="0"/>
              <a:t>elationnelle et </a:t>
            </a:r>
            <a:r>
              <a:rPr lang="fr-FR" sz="2800" b="1" dirty="0">
                <a:solidFill>
                  <a:srgbClr val="0070C0"/>
                </a:solidFill>
              </a:rPr>
              <a:t>S</a:t>
            </a:r>
            <a:r>
              <a:rPr lang="fr-FR" sz="2800" b="1" dirty="0"/>
              <a:t>exuelle</a:t>
            </a:r>
            <a:endParaRPr lang="fr-FR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77D9F-0EFD-44CE-83A8-5641FC0A1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1847" y="1600199"/>
            <a:ext cx="5901223" cy="479076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2600" b="1" dirty="0"/>
              <a:t>Objectifs :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2600" b="1" dirty="0"/>
              <a:t>Informer les jeunes avec objectivité et vérité sur les thèmes de l’affectivité et de la sexualité.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2600" b="1" dirty="0"/>
              <a:t>Renforcer la confiance en soi.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2600" b="1" dirty="0"/>
              <a:t>Aider à communiquer en famille et avec leurs amis.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2600" b="1" dirty="0"/>
              <a:t>Permettre une réflexion sur le sens de la sexualité et la relation à l’autre.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fr-FR" sz="2600" b="1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4D02E6-CCD6-40C7-B0B1-962F54BDA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9995" y="1600200"/>
            <a:ext cx="4843618" cy="5036574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algn="ctr"/>
            <a:endParaRPr lang="fr-FR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jeudis 10/11/22 et 17/11/22</a:t>
            </a:r>
          </a:p>
          <a:p>
            <a:pPr algn="ctr"/>
            <a:r>
              <a:rPr lang="fr-F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réunion en </a:t>
            </a:r>
            <a:r>
              <a:rPr lang="fr-FR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</a:t>
            </a:r>
            <a:r>
              <a:rPr lang="fr-F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sera organisée à destination des parents en amont.</a:t>
            </a:r>
          </a:p>
        </p:txBody>
      </p:sp>
      <p:pic>
        <p:nvPicPr>
          <p:cNvPr id="5" name="Image 4" descr="Logo Éducation affective et sexuelle">
            <a:extLst>
              <a:ext uri="{FF2B5EF4-FFF2-40B4-BE49-F238E27FC236}">
                <a16:creationId xmlns:a16="http://schemas.microsoft.com/office/drawing/2014/main" id="{E150F544-F48C-4462-BB15-58292A9C0DF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49" y="1501875"/>
            <a:ext cx="2783651" cy="2332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712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F6E8FF-6E9D-4D2A-82E6-046A47882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681" y="2401814"/>
            <a:ext cx="5734050" cy="221969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r-FR" sz="5000" b="1" dirty="0">
                <a:solidFill>
                  <a:srgbClr val="FF0000"/>
                </a:solidFill>
              </a:rPr>
              <a:t>Excellente rentrÉe 2022</a:t>
            </a:r>
            <a:endParaRPr lang="fr-FR" sz="5000" dirty="0"/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24720D96-E126-4C3D-9216-5F49837782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4" r="22144"/>
          <a:stretch>
            <a:fillRect/>
          </a:stretch>
        </p:blipFill>
        <p:spPr>
          <a:xfrm>
            <a:off x="6288336" y="1258745"/>
            <a:ext cx="5210937" cy="4208604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641331F-3170-4818-AFC3-657095B8B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12" y="146436"/>
            <a:ext cx="1905000" cy="1428750"/>
          </a:xfrm>
          <a:prstGeom prst="rect">
            <a:avLst/>
          </a:prstGeom>
          <a:ln>
            <a:solidFill>
              <a:srgbClr val="333333"/>
            </a:solidFill>
          </a:ln>
        </p:spPr>
      </p:pic>
    </p:spTree>
    <p:extLst>
      <p:ext uri="{BB962C8B-B14F-4D97-AF65-F5344CB8AC3E}">
        <p14:creationId xmlns:p14="http://schemas.microsoft.com/office/powerpoint/2010/main" val="220009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Ecole de Provence | Etablissement privé sous tutelle jésuite">
            <a:extLst>
              <a:ext uri="{FF2B5EF4-FFF2-40B4-BE49-F238E27FC236}">
                <a16:creationId xmlns:a16="http://schemas.microsoft.com/office/drawing/2014/main" id="{2736D21B-97D6-4B97-87E4-8AE88972F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75" y="1546246"/>
            <a:ext cx="7554897" cy="509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FB17E4C-93F2-454F-BF9A-B312CF7BD73E}"/>
              </a:ext>
            </a:extLst>
          </p:cNvPr>
          <p:cNvSpPr txBox="1"/>
          <p:nvPr/>
        </p:nvSpPr>
        <p:spPr>
          <a:xfrm>
            <a:off x="512319" y="76277"/>
            <a:ext cx="119223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b="1" dirty="0">
                <a:solidFill>
                  <a:prstClr val="black"/>
                </a:solidFill>
              </a:rPr>
              <a:t>LA PASTORALE A Provence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DE2AC43-2A3E-4EDC-ADD9-A6186A37D2EC}"/>
              </a:ext>
            </a:extLst>
          </p:cNvPr>
          <p:cNvSpPr/>
          <p:nvPr/>
        </p:nvSpPr>
        <p:spPr>
          <a:xfrm>
            <a:off x="2336122" y="5790691"/>
            <a:ext cx="7972926" cy="1106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Jeanette FARHAT</a:t>
            </a:r>
          </a:p>
          <a:p>
            <a:pPr algn="ctr"/>
            <a:r>
              <a:rPr lang="fr-FR" sz="2800" dirty="0"/>
              <a:t>j.farhat@ecoleprovence.fr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9C9975-DF86-4A7D-B345-5F9BD94F985C}"/>
              </a:ext>
            </a:extLst>
          </p:cNvPr>
          <p:cNvSpPr/>
          <p:nvPr/>
        </p:nvSpPr>
        <p:spPr>
          <a:xfrm>
            <a:off x="2904717" y="1127124"/>
            <a:ext cx="6096000" cy="8382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 Former des hommes et des femmes </a:t>
            </a:r>
            <a:endParaRPr lang="fr-FR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avec les autres et pour les autres »</a:t>
            </a:r>
            <a:endParaRPr lang="fr-FR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20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72718" y="561093"/>
            <a:ext cx="9303140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solidFill>
                  <a:prstClr val="black"/>
                </a:solidFill>
              </a:rPr>
              <a:t>Le projet d’établissement inspiré de la spiritualité ignatienne nous invite à :</a:t>
            </a:r>
          </a:p>
          <a:p>
            <a:pPr>
              <a:lnSpc>
                <a:spcPct val="150000"/>
              </a:lnSpc>
            </a:pPr>
            <a:endParaRPr lang="fr-FR" sz="1000" dirty="0"/>
          </a:p>
          <a:p>
            <a:pPr>
              <a:lnSpc>
                <a:spcPct val="150000"/>
              </a:lnSpc>
            </a:pPr>
            <a:r>
              <a:rPr lang="fr-FR" sz="2600" dirty="0"/>
              <a:t>- Conduire chacun pour donner le meilleur de lui-même. </a:t>
            </a:r>
          </a:p>
          <a:p>
            <a:pPr lvl="0">
              <a:lnSpc>
                <a:spcPct val="150000"/>
              </a:lnSpc>
            </a:pPr>
            <a:r>
              <a:rPr lang="fr-FR" sz="2600" dirty="0"/>
              <a:t>- Fournir un travail sur soi pour aider au discernement.</a:t>
            </a:r>
          </a:p>
          <a:p>
            <a:pPr lvl="0">
              <a:lnSpc>
                <a:spcPct val="150000"/>
              </a:lnSpc>
            </a:pPr>
            <a:r>
              <a:rPr lang="fr-FR" sz="2600" dirty="0"/>
              <a:t>- Avoir des propositions à ceux qui ont un amour personnel envers le Christ.</a:t>
            </a:r>
          </a:p>
          <a:p>
            <a:pPr lvl="0">
              <a:lnSpc>
                <a:spcPct val="150000"/>
              </a:lnSpc>
            </a:pPr>
            <a:r>
              <a:rPr lang="fr-FR" sz="2600" dirty="0"/>
              <a:t>- Inciter à changer les modes de vie pour respecter la Maison Commune et vivre mieux, ensemble.</a:t>
            </a:r>
          </a:p>
          <a:p>
            <a:endParaRPr lang="fr-FR" sz="4400" dirty="0">
              <a:solidFill>
                <a:prstClr val="black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42" y="332394"/>
            <a:ext cx="2256575" cy="301144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76658" y="5591106"/>
            <a:ext cx="12015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4472C4">
                    <a:lumMod val="75000"/>
                  </a:srgbClr>
                </a:solidFill>
                <a:latin typeface="Harlow Solid Italic" panose="04030604020F02020D02" pitchFamily="82" charset="0"/>
              </a:rPr>
              <a:t>Pour donner le meilleur de lui-même</a:t>
            </a:r>
          </a:p>
        </p:txBody>
      </p:sp>
    </p:spTree>
    <p:extLst>
      <p:ext uri="{BB962C8B-B14F-4D97-AF65-F5344CB8AC3E}">
        <p14:creationId xmlns:p14="http://schemas.microsoft.com/office/powerpoint/2010/main" val="247714559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9957" y="-8878"/>
            <a:ext cx="98488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b="1" dirty="0">
                <a:solidFill>
                  <a:prstClr val="black"/>
                </a:solidFill>
              </a:rPr>
              <a:t>Etablissement Catholique/jésuite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85707" y="2703016"/>
            <a:ext cx="113157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400" dirty="0">
                <a:solidFill>
                  <a:prstClr val="black"/>
                </a:solidFill>
              </a:rPr>
              <a:t>En lien avec notre diocèse.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400" dirty="0">
                <a:solidFill>
                  <a:prstClr val="black"/>
                </a:solidFill>
              </a:rPr>
              <a:t>Au service de la transmission de la Bonne Nouvelle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400" dirty="0">
                <a:solidFill>
                  <a:prstClr val="black"/>
                </a:solidFill>
              </a:rPr>
              <a:t>Au service les uns des autres, dans le respect de chacun. </a:t>
            </a:r>
          </a:p>
        </p:txBody>
      </p:sp>
    </p:spTree>
    <p:extLst>
      <p:ext uri="{BB962C8B-B14F-4D97-AF65-F5344CB8AC3E}">
        <p14:creationId xmlns:p14="http://schemas.microsoft.com/office/powerpoint/2010/main" val="114347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863047" y="-138760"/>
            <a:ext cx="102679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>
                <a:solidFill>
                  <a:prstClr val="black"/>
                </a:solidFill>
              </a:rPr>
              <a:t>Etablissement JESUITE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462149" y="3912762"/>
            <a:ext cx="46372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prstClr val="black"/>
                </a:solidFill>
              </a:rPr>
              <a:t>de la tutelle A.I.L.E. regroupant 15</a:t>
            </a:r>
          </a:p>
          <a:p>
            <a:r>
              <a:rPr lang="fr-FR" sz="4000" dirty="0">
                <a:solidFill>
                  <a:prstClr val="black"/>
                </a:solidFill>
              </a:rPr>
              <a:t>établissements</a:t>
            </a:r>
          </a:p>
          <a:p>
            <a:r>
              <a:rPr lang="fr-FR" sz="4000" dirty="0">
                <a:solidFill>
                  <a:prstClr val="black"/>
                </a:solidFill>
              </a:rPr>
              <a:t>en France et Belgique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AD2EFD-7058-4FB6-B079-07C6FDF70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132" y="3425710"/>
            <a:ext cx="4637283" cy="3124586"/>
          </a:xfrm>
          <a:prstGeom prst="rect">
            <a:avLst/>
          </a:prstGeom>
        </p:spPr>
      </p:pic>
      <p:pic>
        <p:nvPicPr>
          <p:cNvPr id="5124" name="Picture 4" descr="Ecole de Provence | Etablissement privé sous tutelle jésuite">
            <a:extLst>
              <a:ext uri="{FF2B5EF4-FFF2-40B4-BE49-F238E27FC236}">
                <a16:creationId xmlns:a16="http://schemas.microsoft.com/office/drawing/2014/main" id="{DD27617F-FA87-4782-8303-4B511D5AA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68" y="0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5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54935" y="601617"/>
            <a:ext cx="87209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prstClr val="black"/>
                </a:solidFill>
              </a:rPr>
              <a:t>En 1973, le Père Général Pedro </a:t>
            </a:r>
            <a:r>
              <a:rPr lang="fr-FR" sz="3600" dirty="0" err="1">
                <a:solidFill>
                  <a:prstClr val="black"/>
                </a:solidFill>
              </a:rPr>
              <a:t>Arrupe</a:t>
            </a:r>
            <a:r>
              <a:rPr lang="fr-FR" sz="3600" dirty="0">
                <a:solidFill>
                  <a:prstClr val="black"/>
                </a:solidFill>
              </a:rPr>
              <a:t> exprimait ainsi les choses : </a:t>
            </a:r>
          </a:p>
          <a:p>
            <a:endParaRPr lang="fr-FR" sz="3600" dirty="0">
              <a:solidFill>
                <a:prstClr val="black"/>
              </a:solidFill>
            </a:endParaRPr>
          </a:p>
          <a:p>
            <a:r>
              <a:rPr lang="fr-FR" sz="3600" dirty="0">
                <a:solidFill>
                  <a:prstClr val="black"/>
                </a:solidFill>
              </a:rPr>
              <a:t>« Aujourd’hui, notre premier objectif en matière d’éducation doit être de former des hommes et des femmes avec et pour les autres »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42" y="332394"/>
            <a:ext cx="2320389" cy="30966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794BDB5-7B59-4A3E-AD03-7C4389BE3098}"/>
              </a:ext>
            </a:extLst>
          </p:cNvPr>
          <p:cNvSpPr/>
          <p:nvPr/>
        </p:nvSpPr>
        <p:spPr>
          <a:xfrm>
            <a:off x="469299" y="5748551"/>
            <a:ext cx="112534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dirty="0">
                <a:solidFill>
                  <a:srgbClr val="4472C4">
                    <a:lumMod val="75000"/>
                  </a:srgbClr>
                </a:solidFill>
                <a:latin typeface="Harlow Solid Italic" panose="04030604020F02020D02" pitchFamily="82" charset="0"/>
              </a:rPr>
              <a:t>Pour donner le meilleur d’eux-mêmes</a:t>
            </a:r>
          </a:p>
        </p:txBody>
      </p:sp>
    </p:spTree>
    <p:extLst>
      <p:ext uri="{BB962C8B-B14F-4D97-AF65-F5344CB8AC3E}">
        <p14:creationId xmlns:p14="http://schemas.microsoft.com/office/powerpoint/2010/main" val="388798441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hared-content.jesuits-live.boldfocus.com/wp-content/uploads/sites/10/2021/01/jukan-tateisi-bJhT_8nbUA0-unsplash-scaled.jpg">
            <a:extLst>
              <a:ext uri="{FF2B5EF4-FFF2-40B4-BE49-F238E27FC236}">
                <a16:creationId xmlns:a16="http://schemas.microsoft.com/office/drawing/2014/main" id="{85B63337-3C71-4C3C-AAFF-116921F50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4129" y="63944"/>
            <a:ext cx="11942567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>
                <a:solidFill>
                  <a:prstClr val="black"/>
                </a:solidFill>
              </a:rPr>
              <a:t>Le projet d’établissement inspiré de la spiritualité ignatienne nous invite à : </a:t>
            </a:r>
          </a:p>
          <a:p>
            <a:r>
              <a:rPr lang="fr-FR" sz="4400" dirty="0">
                <a:solidFill>
                  <a:prstClr val="black"/>
                </a:solidFill>
              </a:rPr>
              <a:t>                  	</a:t>
            </a:r>
            <a:r>
              <a:rPr lang="fr-FR" sz="4400" b="1" dirty="0">
                <a:solidFill>
                  <a:prstClr val="black"/>
                </a:solidFill>
              </a:rPr>
              <a:t>		</a:t>
            </a:r>
            <a:r>
              <a:rPr lang="fr-FR" sz="4000" b="1" dirty="0">
                <a:solidFill>
                  <a:prstClr val="black"/>
                </a:solidFill>
              </a:rPr>
              <a:t>												</a:t>
            </a:r>
            <a:r>
              <a:rPr lang="fr-FR" sz="4000" b="1" dirty="0">
                <a:solidFill>
                  <a:srgbClr val="00B050"/>
                </a:solidFill>
              </a:rPr>
              <a:t>Conduire chacun 							    vers le meilleur de 										lui-même. </a:t>
            </a:r>
            <a:r>
              <a:rPr lang="fr-FR" sz="4000" b="1" dirty="0">
                <a:solidFill>
                  <a:schemeClr val="accent6">
                    <a:lumMod val="75000"/>
                  </a:schemeClr>
                </a:solidFill>
              </a:rPr>
              <a:t>					</a:t>
            </a:r>
          </a:p>
          <a:p>
            <a:r>
              <a:rPr lang="fr-FR" sz="4000" b="1" dirty="0">
                <a:solidFill>
                  <a:schemeClr val="accent6">
                    <a:lumMod val="75000"/>
                  </a:schemeClr>
                </a:solidFill>
              </a:rPr>
              <a:t>					</a:t>
            </a:r>
          </a:p>
          <a:p>
            <a:r>
              <a:rPr lang="fr-FR" sz="4000" b="1" dirty="0">
                <a:solidFill>
                  <a:schemeClr val="accent6">
                    <a:lumMod val="75000"/>
                  </a:schemeClr>
                </a:solidFill>
              </a:rPr>
              <a:t>							</a:t>
            </a:r>
            <a:r>
              <a:rPr lang="fr-FR" sz="6000" b="1" dirty="0">
                <a:solidFill>
                  <a:srgbClr val="00B050"/>
                </a:solidFill>
              </a:rPr>
              <a:t>« LE MAGIS »</a:t>
            </a:r>
          </a:p>
          <a:p>
            <a:endParaRPr lang="fr-FR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0984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161" y="437938"/>
            <a:ext cx="1096137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Harlow Solid Italic" panose="04030604020F02020D02" pitchFamily="82" charset="0"/>
              </a:rPr>
              <a:t>Messe </a:t>
            </a:r>
            <a:r>
              <a:rPr lang="fr-FR" sz="2800" dirty="0">
                <a:solidFill>
                  <a:prstClr val="black"/>
                </a:solidFill>
              </a:rPr>
              <a:t>tous les jours à 12h05 à la chapelle des lumières</a:t>
            </a:r>
          </a:p>
          <a:p>
            <a:endParaRPr lang="fr-FR" sz="2800" dirty="0">
              <a:solidFill>
                <a:prstClr val="black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613615" y="1588115"/>
            <a:ext cx="497673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/>
              <a:t>Célébrer les </a:t>
            </a:r>
            <a:r>
              <a:rPr lang="fr-FR" sz="3200" dirty="0">
                <a:solidFill>
                  <a:srgbClr val="FF0000"/>
                </a:solidFill>
                <a:latin typeface="Harlow Solid Italic" panose="04030604020F02020D02" pitchFamily="82" charset="0"/>
              </a:rPr>
              <a:t>temps</a:t>
            </a:r>
            <a:r>
              <a:rPr lang="fr-FR" dirty="0">
                <a:latin typeface="Harlow Solid Italic" panose="04030604020F02020D02" pitchFamily="82" charset="0"/>
              </a:rPr>
              <a:t> </a:t>
            </a:r>
            <a:r>
              <a:rPr lang="fr-FR" sz="3200" dirty="0">
                <a:solidFill>
                  <a:srgbClr val="FF0000"/>
                </a:solidFill>
                <a:latin typeface="Harlow Solid Italic" panose="04030604020F02020D02" pitchFamily="82" charset="0"/>
              </a:rPr>
              <a:t>liturgiques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4ACF5EE-C5D1-4241-A8F4-AEF586226900}"/>
              </a:ext>
            </a:extLst>
          </p:cNvPr>
          <p:cNvSpPr/>
          <p:nvPr/>
        </p:nvSpPr>
        <p:spPr>
          <a:xfrm>
            <a:off x="69226" y="1732572"/>
            <a:ext cx="1410118" cy="116580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Riz pomme</a:t>
            </a:r>
          </a:p>
        </p:txBody>
      </p:sp>
      <p:pic>
        <p:nvPicPr>
          <p:cNvPr id="4098" name="Picture 2" descr="Collège | Ecole de Provence">
            <a:extLst>
              <a:ext uri="{FF2B5EF4-FFF2-40B4-BE49-F238E27FC236}">
                <a16:creationId xmlns:a16="http://schemas.microsoft.com/office/drawing/2014/main" id="{12B06894-413D-48C5-B802-E1B66483B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731" y="1588115"/>
            <a:ext cx="3917639" cy="293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'école de Provence a fêté ses 100 ans - Jésuites">
            <a:extLst>
              <a:ext uri="{FF2B5EF4-FFF2-40B4-BE49-F238E27FC236}">
                <a16:creationId xmlns:a16="http://schemas.microsoft.com/office/drawing/2014/main" id="{F19AD883-43D9-4A6E-B931-44B76A3AC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263" y="2315473"/>
            <a:ext cx="4116557" cy="288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684D53B-A87F-47A8-BED6-666F9DB06D9A}"/>
              </a:ext>
            </a:extLst>
          </p:cNvPr>
          <p:cNvSpPr txBox="1"/>
          <p:nvPr/>
        </p:nvSpPr>
        <p:spPr>
          <a:xfrm>
            <a:off x="923636" y="4912057"/>
            <a:ext cx="5837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  <a:latin typeface="Harlow Solid Italic" panose="04030604020F02020D02" pitchFamily="82" charset="0"/>
              </a:rPr>
              <a:t>Messe de rentrée: </a:t>
            </a:r>
            <a:endParaRPr lang="fr-FR" sz="2800" dirty="0"/>
          </a:p>
          <a:p>
            <a:r>
              <a:rPr lang="fr-FR" sz="2200" dirty="0"/>
              <a:t>Collège: mardi 20 septembre à 11h00</a:t>
            </a:r>
          </a:p>
          <a:p>
            <a:r>
              <a:rPr lang="fr-FR" sz="2200" dirty="0"/>
              <a:t>Lycée : jeudi 22 septembre à 15h00</a:t>
            </a:r>
          </a:p>
        </p:txBody>
      </p:sp>
    </p:spTree>
    <p:extLst>
      <p:ext uri="{BB962C8B-B14F-4D97-AF65-F5344CB8AC3E}">
        <p14:creationId xmlns:p14="http://schemas.microsoft.com/office/powerpoint/2010/main" val="404374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ttérature académique 16: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71_TF03431380_TF03431380.potx" id="{3EB80C2F-3DBD-42BA-8FFE-45D13301C271}" vid="{18AA12EE-0616-4C76-8CBB-BEAD487DA71A}"/>
    </a:ext>
  </a:extLst>
</a:theme>
</file>

<file path=ppt/theme/theme2.xml><?xml version="1.0" encoding="utf-8"?>
<a:theme xmlns:a="http://schemas.openxmlformats.org/drawingml/2006/main" name="Thèm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académique avec rayures et ruban (grand écran)</Template>
  <TotalTime>0</TotalTime>
  <Words>1054</Words>
  <Application>Microsoft Office PowerPoint</Application>
  <PresentationFormat>Grand écran</PresentationFormat>
  <Paragraphs>199</Paragraphs>
  <Slides>23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Comic Sans MS</vt:lpstr>
      <vt:lpstr>Euphemia</vt:lpstr>
      <vt:lpstr>Harlow Solid Italic</vt:lpstr>
      <vt:lpstr>Plantagenet Cherokee</vt:lpstr>
      <vt:lpstr>Times New Roman</vt:lpstr>
      <vt:lpstr>Wingdings</vt:lpstr>
      <vt:lpstr>Wingdings 3</vt:lpstr>
      <vt:lpstr>Littérature académique 16:9</vt:lpstr>
      <vt:lpstr>RentrÉE 5ème  2022 </vt:lpstr>
      <vt:lpstr>Le collège de Provence : Une équipe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L’organisation du collège : Informations</vt:lpstr>
      <vt:lpstr>L’organisation du collège : La vie scolaire – M. CASSARD</vt:lpstr>
      <vt:lpstr>L’organisation du collège </vt:lpstr>
      <vt:lpstr>L’organisation du collège </vt:lpstr>
      <vt:lpstr>L’organisation du collège : Le suivi pédagogique</vt:lpstr>
      <vt:lpstr>L’organisation du collège : Le suivi pédagogique</vt:lpstr>
      <vt:lpstr>L’organisation du collège : Le suivi pédagogique</vt:lpstr>
      <vt:lpstr>L’organisation du collège : Le suivi pédagogique</vt:lpstr>
      <vt:lpstr>5ème : A.S.S.R. 1er niveau</vt:lpstr>
      <vt:lpstr>5ème : A.S.S.R. 1er niveau</vt:lpstr>
      <vt:lpstr>Intervention EARS : Education Affective Relationnelle et Sexuelle</vt:lpstr>
      <vt:lpstr>Excellente rentrÉe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2022-05-29T07:10:44Z</dcterms:created>
  <dcterms:modified xsi:type="dcterms:W3CDTF">2022-09-15T16:43:48Z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